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6" r:id="rId6"/>
    <p:sldId id="267" r:id="rId7"/>
    <p:sldId id="268" r:id="rId8"/>
    <p:sldId id="269" r:id="rId9"/>
    <p:sldId id="260" r:id="rId10"/>
    <p:sldId id="276" r:id="rId11"/>
    <p:sldId id="280" r:id="rId12"/>
    <p:sldId id="281" r:id="rId13"/>
    <p:sldId id="282" r:id="rId14"/>
    <p:sldId id="283" r:id="rId15"/>
    <p:sldId id="261" r:id="rId16"/>
    <p:sldId id="278" r:id="rId17"/>
    <p:sldId id="279" r:id="rId18"/>
    <p:sldId id="284" r:id="rId19"/>
    <p:sldId id="285" r:id="rId20"/>
    <p:sldId id="287" r:id="rId21"/>
    <p:sldId id="262" r:id="rId22"/>
    <p:sldId id="270" r:id="rId23"/>
    <p:sldId id="272" r:id="rId24"/>
    <p:sldId id="271" r:id="rId25"/>
    <p:sldId id="273" r:id="rId26"/>
    <p:sldId id="263" r:id="rId27"/>
    <p:sldId id="274" r:id="rId28"/>
    <p:sldId id="275" r:id="rId29"/>
    <p:sldId id="264" r:id="rId30"/>
    <p:sldId id="265" r:id="rId31"/>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F08BF4-18A5-453D-AC4C-7774E944AED5}" v="2" dt="2024-06-09T13:30:14.7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229" autoAdjust="0"/>
  </p:normalViewPr>
  <p:slideViewPr>
    <p:cSldViewPr snapToGrid="0">
      <p:cViewPr varScale="1">
        <p:scale>
          <a:sx n="107" d="100"/>
          <a:sy n="107" d="100"/>
        </p:scale>
        <p:origin x="69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k Winters" userId="c41ee0440af711ae" providerId="LiveId" clId="{B5F08BF4-18A5-453D-AC4C-7774E944AED5}"/>
    <pc:docChg chg="modSld">
      <pc:chgData name="Mark Winters" userId="c41ee0440af711ae" providerId="LiveId" clId="{B5F08BF4-18A5-453D-AC4C-7774E944AED5}" dt="2024-06-09T13:30:23.507" v="13" actId="14100"/>
      <pc:docMkLst>
        <pc:docMk/>
      </pc:docMkLst>
      <pc:sldChg chg="addSp modSp mod">
        <pc:chgData name="Mark Winters" userId="c41ee0440af711ae" providerId="LiveId" clId="{B5F08BF4-18A5-453D-AC4C-7774E944AED5}" dt="2024-06-09T13:30:23.507" v="13" actId="14100"/>
        <pc:sldMkLst>
          <pc:docMk/>
          <pc:sldMk cId="4220721054" sldId="269"/>
        </pc:sldMkLst>
        <pc:spChg chg="mod">
          <ac:chgData name="Mark Winters" userId="c41ee0440af711ae" providerId="LiveId" clId="{B5F08BF4-18A5-453D-AC4C-7774E944AED5}" dt="2024-06-09T13:29:49.674" v="1" actId="14100"/>
          <ac:spMkLst>
            <pc:docMk/>
            <pc:sldMk cId="4220721054" sldId="269"/>
            <ac:spMk id="12" creationId="{92CD266A-A8BC-4697-1653-B114417F4E5C}"/>
          </ac:spMkLst>
        </pc:spChg>
        <pc:spChg chg="mod">
          <ac:chgData name="Mark Winters" userId="c41ee0440af711ae" providerId="LiveId" clId="{B5F08BF4-18A5-453D-AC4C-7774E944AED5}" dt="2024-06-09T13:29:56.630" v="4" actId="14100"/>
          <ac:spMkLst>
            <pc:docMk/>
            <pc:sldMk cId="4220721054" sldId="269"/>
            <ac:spMk id="13" creationId="{57E5CCE9-4909-89CF-DAE3-B19181943189}"/>
          </ac:spMkLst>
        </pc:spChg>
        <pc:spChg chg="mod">
          <ac:chgData name="Mark Winters" userId="c41ee0440af711ae" providerId="LiveId" clId="{B5F08BF4-18A5-453D-AC4C-7774E944AED5}" dt="2024-06-09T13:30:23.507" v="13" actId="14100"/>
          <ac:spMkLst>
            <pc:docMk/>
            <pc:sldMk cId="4220721054" sldId="269"/>
            <ac:spMk id="14" creationId="{3C0906DD-3989-E0D3-0229-353E66030A66}"/>
          </ac:spMkLst>
        </pc:spChg>
        <pc:spChg chg="mod">
          <ac:chgData name="Mark Winters" userId="c41ee0440af711ae" providerId="LiveId" clId="{B5F08BF4-18A5-453D-AC4C-7774E944AED5}" dt="2024-06-09T13:29:58.819" v="5" actId="1076"/>
          <ac:spMkLst>
            <pc:docMk/>
            <pc:sldMk cId="4220721054" sldId="269"/>
            <ac:spMk id="16" creationId="{30EDD52E-9EAF-66E4-A444-CF2AF563854A}"/>
          </ac:spMkLst>
        </pc:spChg>
        <pc:picChg chg="add mod">
          <ac:chgData name="Mark Winters" userId="c41ee0440af711ae" providerId="LiveId" clId="{B5F08BF4-18A5-453D-AC4C-7774E944AED5}" dt="2024-06-09T13:30:09.982" v="8" actId="14100"/>
          <ac:picMkLst>
            <pc:docMk/>
            <pc:sldMk cId="4220721054" sldId="269"/>
            <ac:picMk id="2" creationId="{E2579734-CE42-519B-FD04-C3C9E5F9C614}"/>
          </ac:picMkLst>
        </pc:picChg>
        <pc:picChg chg="add mod">
          <ac:chgData name="Mark Winters" userId="c41ee0440af711ae" providerId="LiveId" clId="{B5F08BF4-18A5-453D-AC4C-7774E944AED5}" dt="2024-06-09T13:30:17.222" v="10" actId="1076"/>
          <ac:picMkLst>
            <pc:docMk/>
            <pc:sldMk cId="4220721054" sldId="269"/>
            <ac:picMk id="6" creationId="{969BF84A-31D4-590A-3CC6-68E561482FDC}"/>
          </ac:picMkLst>
        </pc:picChg>
      </pc:sldChg>
    </pc:docChg>
  </pc:docChgLst>
  <pc:docChgLst>
    <pc:chgData name="Mark Winters" userId="c41ee0440af711ae" providerId="LiveId" clId="{3A433824-FE18-4894-B1D6-294D14D4F3A7}"/>
    <pc:docChg chg="custSel modSld">
      <pc:chgData name="Mark Winters" userId="c41ee0440af711ae" providerId="LiveId" clId="{3A433824-FE18-4894-B1D6-294D14D4F3A7}" dt="2024-06-04T20:32:47.308" v="243" actId="14100"/>
      <pc:docMkLst>
        <pc:docMk/>
      </pc:docMkLst>
      <pc:sldChg chg="addSp modSp mod">
        <pc:chgData name="Mark Winters" userId="c41ee0440af711ae" providerId="LiveId" clId="{3A433824-FE18-4894-B1D6-294D14D4F3A7}" dt="2024-06-04T20:30:58.758" v="226" actId="14100"/>
        <pc:sldMkLst>
          <pc:docMk/>
          <pc:sldMk cId="3197325024" sldId="263"/>
        </pc:sldMkLst>
        <pc:spChg chg="mod">
          <ac:chgData name="Mark Winters" userId="c41ee0440af711ae" providerId="LiveId" clId="{3A433824-FE18-4894-B1D6-294D14D4F3A7}" dt="2024-06-04T20:30:56.523" v="225" actId="1076"/>
          <ac:spMkLst>
            <pc:docMk/>
            <pc:sldMk cId="3197325024" sldId="263"/>
            <ac:spMk id="9" creationId="{722615E4-2582-4E5E-4E67-5F970FF49863}"/>
          </ac:spMkLst>
        </pc:spChg>
        <pc:picChg chg="add mod">
          <ac:chgData name="Mark Winters" userId="c41ee0440af711ae" providerId="LiveId" clId="{3A433824-FE18-4894-B1D6-294D14D4F3A7}" dt="2024-06-04T20:30:58.758" v="226" actId="14100"/>
          <ac:picMkLst>
            <pc:docMk/>
            <pc:sldMk cId="3197325024" sldId="263"/>
            <ac:picMk id="4" creationId="{96EEC2E7-4804-7AB3-997F-95E7254BF50D}"/>
          </ac:picMkLst>
        </pc:picChg>
      </pc:sldChg>
      <pc:sldChg chg="modSp mod">
        <pc:chgData name="Mark Winters" userId="c41ee0440af711ae" providerId="LiveId" clId="{3A433824-FE18-4894-B1D6-294D14D4F3A7}" dt="2024-06-04T20:32:31.793" v="242" actId="1076"/>
        <pc:sldMkLst>
          <pc:docMk/>
          <pc:sldMk cId="3116646059" sldId="264"/>
        </pc:sldMkLst>
        <pc:spChg chg="mod">
          <ac:chgData name="Mark Winters" userId="c41ee0440af711ae" providerId="LiveId" clId="{3A433824-FE18-4894-B1D6-294D14D4F3A7}" dt="2024-06-04T20:32:20.608" v="241" actId="1076"/>
          <ac:spMkLst>
            <pc:docMk/>
            <pc:sldMk cId="3116646059" sldId="264"/>
            <ac:spMk id="3" creationId="{F529A09A-D945-40AA-DB84-8F33F3ED23E3}"/>
          </ac:spMkLst>
        </pc:spChg>
        <pc:picChg chg="mod">
          <ac:chgData name="Mark Winters" userId="c41ee0440af711ae" providerId="LiveId" clId="{3A433824-FE18-4894-B1D6-294D14D4F3A7}" dt="2024-06-04T20:32:31.793" v="242" actId="1076"/>
          <ac:picMkLst>
            <pc:docMk/>
            <pc:sldMk cId="3116646059" sldId="264"/>
            <ac:picMk id="4" creationId="{1D208ADD-6FDC-45A5-5206-8D910F5BAFDE}"/>
          </ac:picMkLst>
        </pc:picChg>
      </pc:sldChg>
      <pc:sldChg chg="modSp mod">
        <pc:chgData name="Mark Winters" userId="c41ee0440af711ae" providerId="LiveId" clId="{3A433824-FE18-4894-B1D6-294D14D4F3A7}" dt="2024-06-04T20:32:47.308" v="243" actId="14100"/>
        <pc:sldMkLst>
          <pc:docMk/>
          <pc:sldMk cId="1168479568" sldId="265"/>
        </pc:sldMkLst>
        <pc:spChg chg="mod">
          <ac:chgData name="Mark Winters" userId="c41ee0440af711ae" providerId="LiveId" clId="{3A433824-FE18-4894-B1D6-294D14D4F3A7}" dt="2024-06-04T20:32:47.308" v="243" actId="14100"/>
          <ac:spMkLst>
            <pc:docMk/>
            <pc:sldMk cId="1168479568" sldId="265"/>
            <ac:spMk id="4" creationId="{CFEBB2D9-FFBB-1326-C8E9-C5D509AB2EE0}"/>
          </ac:spMkLst>
        </pc:spChg>
      </pc:sldChg>
      <pc:sldChg chg="addSp modSp mod">
        <pc:chgData name="Mark Winters" userId="c41ee0440af711ae" providerId="LiveId" clId="{3A433824-FE18-4894-B1D6-294D14D4F3A7}" dt="2024-06-04T20:28:29.073" v="189" actId="20577"/>
        <pc:sldMkLst>
          <pc:docMk/>
          <pc:sldMk cId="4223129870" sldId="267"/>
        </pc:sldMkLst>
        <pc:spChg chg="add mod">
          <ac:chgData name="Mark Winters" userId="c41ee0440af711ae" providerId="LiveId" clId="{3A433824-FE18-4894-B1D6-294D14D4F3A7}" dt="2024-06-04T20:23:45.933" v="24" actId="113"/>
          <ac:spMkLst>
            <pc:docMk/>
            <pc:sldMk cId="4223129870" sldId="267"/>
            <ac:spMk id="2" creationId="{6E38E945-9DE8-39E9-DFBE-31B77A908AF6}"/>
          </ac:spMkLst>
        </pc:spChg>
        <pc:spChg chg="add mod">
          <ac:chgData name="Mark Winters" userId="c41ee0440af711ae" providerId="LiveId" clId="{3A433824-FE18-4894-B1D6-294D14D4F3A7}" dt="2024-06-04T20:24:31.188" v="58" actId="113"/>
          <ac:spMkLst>
            <pc:docMk/>
            <pc:sldMk cId="4223129870" sldId="267"/>
            <ac:spMk id="6" creationId="{3F7FB1AD-C42B-E0EC-D088-5A4158368A54}"/>
          </ac:spMkLst>
        </pc:spChg>
        <pc:spChg chg="add mod">
          <ac:chgData name="Mark Winters" userId="c41ee0440af711ae" providerId="LiveId" clId="{3A433824-FE18-4894-B1D6-294D14D4F3A7}" dt="2024-06-04T20:25:15.794" v="83" actId="1076"/>
          <ac:spMkLst>
            <pc:docMk/>
            <pc:sldMk cId="4223129870" sldId="267"/>
            <ac:spMk id="7" creationId="{F070C476-8D5F-B95C-58B0-B97A57361DA2}"/>
          </ac:spMkLst>
        </pc:spChg>
        <pc:spChg chg="add mod">
          <ac:chgData name="Mark Winters" userId="c41ee0440af711ae" providerId="LiveId" clId="{3A433824-FE18-4894-B1D6-294D14D4F3A7}" dt="2024-06-04T20:25:41.437" v="86" actId="1076"/>
          <ac:spMkLst>
            <pc:docMk/>
            <pc:sldMk cId="4223129870" sldId="267"/>
            <ac:spMk id="8" creationId="{75B04CA5-048A-0C7C-48BE-7488C9E0E594}"/>
          </ac:spMkLst>
        </pc:spChg>
        <pc:spChg chg="add mod">
          <ac:chgData name="Mark Winters" userId="c41ee0440af711ae" providerId="LiveId" clId="{3A433824-FE18-4894-B1D6-294D14D4F3A7}" dt="2024-06-04T20:25:56.508" v="96" actId="1076"/>
          <ac:spMkLst>
            <pc:docMk/>
            <pc:sldMk cId="4223129870" sldId="267"/>
            <ac:spMk id="9" creationId="{549EF414-73C2-5ED0-6356-FA8BB6C2D355}"/>
          </ac:spMkLst>
        </pc:spChg>
        <pc:spChg chg="add mod">
          <ac:chgData name="Mark Winters" userId="c41ee0440af711ae" providerId="LiveId" clId="{3A433824-FE18-4894-B1D6-294D14D4F3A7}" dt="2024-06-04T20:26:17.919" v="99" actId="14100"/>
          <ac:spMkLst>
            <pc:docMk/>
            <pc:sldMk cId="4223129870" sldId="267"/>
            <ac:spMk id="10" creationId="{8E12CD52-8B2A-9937-32C3-9E4475D8D7B2}"/>
          </ac:spMkLst>
        </pc:spChg>
        <pc:spChg chg="add mod">
          <ac:chgData name="Mark Winters" userId="c41ee0440af711ae" providerId="LiveId" clId="{3A433824-FE18-4894-B1D6-294D14D4F3A7}" dt="2024-06-04T20:26:28.176" v="103" actId="1076"/>
          <ac:spMkLst>
            <pc:docMk/>
            <pc:sldMk cId="4223129870" sldId="267"/>
            <ac:spMk id="11" creationId="{1E1C5565-4E90-12E5-0811-D2B5CA80859E}"/>
          </ac:spMkLst>
        </pc:spChg>
        <pc:spChg chg="add mod">
          <ac:chgData name="Mark Winters" userId="c41ee0440af711ae" providerId="LiveId" clId="{3A433824-FE18-4894-B1D6-294D14D4F3A7}" dt="2024-06-04T20:26:49.741" v="107" actId="207"/>
          <ac:spMkLst>
            <pc:docMk/>
            <pc:sldMk cId="4223129870" sldId="267"/>
            <ac:spMk id="12" creationId="{0501BD7D-39A3-BED2-DDB4-132DB4588E5D}"/>
          </ac:spMkLst>
        </pc:spChg>
        <pc:spChg chg="add mod">
          <ac:chgData name="Mark Winters" userId="c41ee0440af711ae" providerId="LiveId" clId="{3A433824-FE18-4894-B1D6-294D14D4F3A7}" dt="2024-06-04T20:27:06.613" v="110" actId="1076"/>
          <ac:spMkLst>
            <pc:docMk/>
            <pc:sldMk cId="4223129870" sldId="267"/>
            <ac:spMk id="13" creationId="{4B8437C1-F347-871F-E619-5E19DA1FAE60}"/>
          </ac:spMkLst>
        </pc:spChg>
        <pc:spChg chg="add mod">
          <ac:chgData name="Mark Winters" userId="c41ee0440af711ae" providerId="LiveId" clId="{3A433824-FE18-4894-B1D6-294D14D4F3A7}" dt="2024-06-04T20:27:54.897" v="152" actId="14100"/>
          <ac:spMkLst>
            <pc:docMk/>
            <pc:sldMk cId="4223129870" sldId="267"/>
            <ac:spMk id="14" creationId="{FB365FD8-5F17-129E-2899-D2E693390892}"/>
          </ac:spMkLst>
        </pc:spChg>
        <pc:spChg chg="add mod">
          <ac:chgData name="Mark Winters" userId="c41ee0440af711ae" providerId="LiveId" clId="{3A433824-FE18-4894-B1D6-294D14D4F3A7}" dt="2024-06-04T20:28:14.338" v="174" actId="20577"/>
          <ac:spMkLst>
            <pc:docMk/>
            <pc:sldMk cId="4223129870" sldId="267"/>
            <ac:spMk id="15" creationId="{CC0D12C0-69B2-C169-BA33-3CF1887B8569}"/>
          </ac:spMkLst>
        </pc:spChg>
        <pc:spChg chg="add mod">
          <ac:chgData name="Mark Winters" userId="c41ee0440af711ae" providerId="LiveId" clId="{3A433824-FE18-4894-B1D6-294D14D4F3A7}" dt="2024-06-04T20:28:29.073" v="189" actId="20577"/>
          <ac:spMkLst>
            <pc:docMk/>
            <pc:sldMk cId="4223129870" sldId="267"/>
            <ac:spMk id="16" creationId="{C667FAEF-F7D1-1D16-416C-DF0B6385B669}"/>
          </ac:spMkLst>
        </pc:spChg>
      </pc:sldChg>
      <pc:sldChg chg="addSp modSp mod">
        <pc:chgData name="Mark Winters" userId="c41ee0440af711ae" providerId="LiveId" clId="{3A433824-FE18-4894-B1D6-294D14D4F3A7}" dt="2024-06-04T20:29:08.488" v="221" actId="1076"/>
        <pc:sldMkLst>
          <pc:docMk/>
          <pc:sldMk cId="1847639071" sldId="268"/>
        </pc:sldMkLst>
        <pc:spChg chg="add mod">
          <ac:chgData name="Mark Winters" userId="c41ee0440af711ae" providerId="LiveId" clId="{3A433824-FE18-4894-B1D6-294D14D4F3A7}" dt="2024-06-04T20:29:08.488" v="221" actId="1076"/>
          <ac:spMkLst>
            <pc:docMk/>
            <pc:sldMk cId="1847639071" sldId="268"/>
            <ac:spMk id="2" creationId="{47A2DDD6-C849-E773-170F-4A597E2B3A32}"/>
          </ac:spMkLst>
        </pc:spChg>
      </pc:sldChg>
      <pc:sldChg chg="addSp delSp modSp mod">
        <pc:chgData name="Mark Winters" userId="c41ee0440af711ae" providerId="LiveId" clId="{3A433824-FE18-4894-B1D6-294D14D4F3A7}" dt="2024-06-04T20:32:07.679" v="239" actId="14100"/>
        <pc:sldMkLst>
          <pc:docMk/>
          <pc:sldMk cId="407336690" sldId="274"/>
        </pc:sldMkLst>
        <pc:picChg chg="add del mod">
          <ac:chgData name="Mark Winters" userId="c41ee0440af711ae" providerId="LiveId" clId="{3A433824-FE18-4894-B1D6-294D14D4F3A7}" dt="2024-06-04T20:31:43.141" v="229" actId="21"/>
          <ac:picMkLst>
            <pc:docMk/>
            <pc:sldMk cId="407336690" sldId="274"/>
            <ac:picMk id="3" creationId="{3970291E-3366-B158-0B6D-9A464BD758DF}"/>
          </ac:picMkLst>
        </pc:picChg>
        <pc:picChg chg="add mod modCrop">
          <ac:chgData name="Mark Winters" userId="c41ee0440af711ae" providerId="LiveId" clId="{3A433824-FE18-4894-B1D6-294D14D4F3A7}" dt="2024-06-04T20:32:07.679" v="239" actId="14100"/>
          <ac:picMkLst>
            <pc:docMk/>
            <pc:sldMk cId="407336690" sldId="274"/>
            <ac:picMk id="4" creationId="{7E8240C0-409E-06D2-5FA6-394F3ED7A055}"/>
          </ac:picMkLst>
        </pc:picChg>
      </pc:sldChg>
      <pc:sldChg chg="addSp modSp mod modAnim">
        <pc:chgData name="Mark Winters" userId="c41ee0440af711ae" providerId="LiveId" clId="{3A433824-FE18-4894-B1D6-294D14D4F3A7}" dt="2024-06-04T20:22:34.672" v="12" actId="14100"/>
        <pc:sldMkLst>
          <pc:docMk/>
          <pc:sldMk cId="2926559988" sldId="276"/>
        </pc:sldMkLst>
        <pc:spChg chg="mod">
          <ac:chgData name="Mark Winters" userId="c41ee0440af711ae" providerId="LiveId" clId="{3A433824-FE18-4894-B1D6-294D14D4F3A7}" dt="2024-06-04T20:22:29.188" v="9" actId="1076"/>
          <ac:spMkLst>
            <pc:docMk/>
            <pc:sldMk cId="2926559988" sldId="276"/>
            <ac:spMk id="2" creationId="{0595E202-26B6-A346-4742-31BA4751EAF1}"/>
          </ac:spMkLst>
        </pc:spChg>
        <pc:picChg chg="add mod">
          <ac:chgData name="Mark Winters" userId="c41ee0440af711ae" providerId="LiveId" clId="{3A433824-FE18-4894-B1D6-294D14D4F3A7}" dt="2024-06-04T20:22:34.672" v="12" actId="14100"/>
          <ac:picMkLst>
            <pc:docMk/>
            <pc:sldMk cId="2926559988" sldId="276"/>
            <ac:picMk id="4" creationId="{A249C674-5AD2-E99A-6107-700747F7D077}"/>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9320F-53E6-AC89-80D5-5974D9F8090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2867718-1DC2-D678-FDC9-72BB0AAE3E3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CEFD60E-2591-E15D-0CAA-1AA6EEA4F072}"/>
              </a:ext>
            </a:extLst>
          </p:cNvPr>
          <p:cNvSpPr>
            <a:spLocks noGrp="1"/>
          </p:cNvSpPr>
          <p:nvPr>
            <p:ph type="dt" sz="half" idx="10"/>
          </p:nvPr>
        </p:nvSpPr>
        <p:spPr/>
        <p:txBody>
          <a:bodyPr/>
          <a:lstStyle/>
          <a:p>
            <a:fld id="{AC6144D5-3066-467C-9BD8-D5E4B4AEF5D0}" type="datetimeFigureOut">
              <a:rPr lang="en-GB" smtClean="0"/>
              <a:t>09/06/2024</a:t>
            </a:fld>
            <a:endParaRPr lang="en-GB"/>
          </a:p>
        </p:txBody>
      </p:sp>
      <p:sp>
        <p:nvSpPr>
          <p:cNvPr id="5" name="Footer Placeholder 4">
            <a:extLst>
              <a:ext uri="{FF2B5EF4-FFF2-40B4-BE49-F238E27FC236}">
                <a16:creationId xmlns:a16="http://schemas.microsoft.com/office/drawing/2014/main" id="{082BEC84-B1EC-6A7C-A00A-6062C97FB1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129AA3-DCF7-8D6E-237B-4FA3FA42F057}"/>
              </a:ext>
            </a:extLst>
          </p:cNvPr>
          <p:cNvSpPr>
            <a:spLocks noGrp="1"/>
          </p:cNvSpPr>
          <p:nvPr>
            <p:ph type="sldNum" sz="quarter" idx="12"/>
          </p:nvPr>
        </p:nvSpPr>
        <p:spPr/>
        <p:txBody>
          <a:bodyPr/>
          <a:lstStyle/>
          <a:p>
            <a:fld id="{1118E979-0B9A-4BF2-A468-511111528E8F}" type="slidenum">
              <a:rPr lang="en-GB" smtClean="0"/>
              <a:t>‹#›</a:t>
            </a:fld>
            <a:endParaRPr lang="en-GB"/>
          </a:p>
        </p:txBody>
      </p:sp>
    </p:spTree>
    <p:extLst>
      <p:ext uri="{BB962C8B-B14F-4D97-AF65-F5344CB8AC3E}">
        <p14:creationId xmlns:p14="http://schemas.microsoft.com/office/powerpoint/2010/main" val="35302363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2A922-A4EB-2CDD-F47A-A776194171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F0539CE-118C-15F7-3A06-2737B6DE88D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08BF4F-1CBF-288D-A7CC-49AF8C2CA17B}"/>
              </a:ext>
            </a:extLst>
          </p:cNvPr>
          <p:cNvSpPr>
            <a:spLocks noGrp="1"/>
          </p:cNvSpPr>
          <p:nvPr>
            <p:ph type="dt" sz="half" idx="10"/>
          </p:nvPr>
        </p:nvSpPr>
        <p:spPr/>
        <p:txBody>
          <a:bodyPr/>
          <a:lstStyle/>
          <a:p>
            <a:fld id="{AC6144D5-3066-467C-9BD8-D5E4B4AEF5D0}" type="datetimeFigureOut">
              <a:rPr lang="en-GB" smtClean="0"/>
              <a:t>09/06/2024</a:t>
            </a:fld>
            <a:endParaRPr lang="en-GB"/>
          </a:p>
        </p:txBody>
      </p:sp>
      <p:sp>
        <p:nvSpPr>
          <p:cNvPr id="5" name="Footer Placeholder 4">
            <a:extLst>
              <a:ext uri="{FF2B5EF4-FFF2-40B4-BE49-F238E27FC236}">
                <a16:creationId xmlns:a16="http://schemas.microsoft.com/office/drawing/2014/main" id="{30E56FC8-4E2C-82A7-3394-D6D670F8CB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C9A27F-D3E3-C40C-E7FD-E1273B02A7F5}"/>
              </a:ext>
            </a:extLst>
          </p:cNvPr>
          <p:cNvSpPr>
            <a:spLocks noGrp="1"/>
          </p:cNvSpPr>
          <p:nvPr>
            <p:ph type="sldNum" sz="quarter" idx="12"/>
          </p:nvPr>
        </p:nvSpPr>
        <p:spPr/>
        <p:txBody>
          <a:bodyPr/>
          <a:lstStyle/>
          <a:p>
            <a:fld id="{1118E979-0B9A-4BF2-A468-511111528E8F}" type="slidenum">
              <a:rPr lang="en-GB" smtClean="0"/>
              <a:t>‹#›</a:t>
            </a:fld>
            <a:endParaRPr lang="en-GB"/>
          </a:p>
        </p:txBody>
      </p:sp>
    </p:spTree>
    <p:extLst>
      <p:ext uri="{BB962C8B-B14F-4D97-AF65-F5344CB8AC3E}">
        <p14:creationId xmlns:p14="http://schemas.microsoft.com/office/powerpoint/2010/main" val="3443572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9A7D5-A935-E4D5-BE74-6F973995B36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EF17220-2F84-E7A3-6C61-F4C04DBCBE3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3FD371F-3BE9-B1C3-7014-5F5D9CF27F00}"/>
              </a:ext>
            </a:extLst>
          </p:cNvPr>
          <p:cNvSpPr>
            <a:spLocks noGrp="1"/>
          </p:cNvSpPr>
          <p:nvPr>
            <p:ph type="dt" sz="half" idx="10"/>
          </p:nvPr>
        </p:nvSpPr>
        <p:spPr/>
        <p:txBody>
          <a:bodyPr/>
          <a:lstStyle/>
          <a:p>
            <a:fld id="{AC6144D5-3066-467C-9BD8-D5E4B4AEF5D0}" type="datetimeFigureOut">
              <a:rPr lang="en-GB" smtClean="0"/>
              <a:t>09/06/2024</a:t>
            </a:fld>
            <a:endParaRPr lang="en-GB"/>
          </a:p>
        </p:txBody>
      </p:sp>
      <p:sp>
        <p:nvSpPr>
          <p:cNvPr id="5" name="Footer Placeholder 4">
            <a:extLst>
              <a:ext uri="{FF2B5EF4-FFF2-40B4-BE49-F238E27FC236}">
                <a16:creationId xmlns:a16="http://schemas.microsoft.com/office/drawing/2014/main" id="{F9800026-E198-4838-F1BB-1B80F013C4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BF6688-BB6E-8306-3304-74B8F781C9D5}"/>
              </a:ext>
            </a:extLst>
          </p:cNvPr>
          <p:cNvSpPr>
            <a:spLocks noGrp="1"/>
          </p:cNvSpPr>
          <p:nvPr>
            <p:ph type="sldNum" sz="quarter" idx="12"/>
          </p:nvPr>
        </p:nvSpPr>
        <p:spPr/>
        <p:txBody>
          <a:bodyPr/>
          <a:lstStyle/>
          <a:p>
            <a:fld id="{1118E979-0B9A-4BF2-A468-511111528E8F}" type="slidenum">
              <a:rPr lang="en-GB" smtClean="0"/>
              <a:t>‹#›</a:t>
            </a:fld>
            <a:endParaRPr lang="en-GB"/>
          </a:p>
        </p:txBody>
      </p:sp>
    </p:spTree>
    <p:extLst>
      <p:ext uri="{BB962C8B-B14F-4D97-AF65-F5344CB8AC3E}">
        <p14:creationId xmlns:p14="http://schemas.microsoft.com/office/powerpoint/2010/main" val="3676419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329DB-94DE-3E8C-432B-F15913FF11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E9EF79E-3584-4942-3C91-C7ADEE3D538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1EAEA1E-D42E-B052-1037-FA8F3EB987B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AD19AB4-7A02-CD17-3A8B-F9BFC02640D8}"/>
              </a:ext>
            </a:extLst>
          </p:cNvPr>
          <p:cNvSpPr>
            <a:spLocks noGrp="1"/>
          </p:cNvSpPr>
          <p:nvPr>
            <p:ph type="dt" sz="half" idx="10"/>
          </p:nvPr>
        </p:nvSpPr>
        <p:spPr/>
        <p:txBody>
          <a:bodyPr/>
          <a:lstStyle/>
          <a:p>
            <a:fld id="{AC6144D5-3066-467C-9BD8-D5E4B4AEF5D0}" type="datetimeFigureOut">
              <a:rPr lang="en-GB" smtClean="0"/>
              <a:t>09/06/2024</a:t>
            </a:fld>
            <a:endParaRPr lang="en-GB"/>
          </a:p>
        </p:txBody>
      </p:sp>
      <p:sp>
        <p:nvSpPr>
          <p:cNvPr id="6" name="Footer Placeholder 5">
            <a:extLst>
              <a:ext uri="{FF2B5EF4-FFF2-40B4-BE49-F238E27FC236}">
                <a16:creationId xmlns:a16="http://schemas.microsoft.com/office/drawing/2014/main" id="{41C9A41B-9C18-CAE8-26E9-1010BA9229D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D21021-1382-49EA-D0FC-8DD4C7957910}"/>
              </a:ext>
            </a:extLst>
          </p:cNvPr>
          <p:cNvSpPr>
            <a:spLocks noGrp="1"/>
          </p:cNvSpPr>
          <p:nvPr>
            <p:ph type="sldNum" sz="quarter" idx="12"/>
          </p:nvPr>
        </p:nvSpPr>
        <p:spPr/>
        <p:txBody>
          <a:bodyPr/>
          <a:lstStyle/>
          <a:p>
            <a:fld id="{1118E979-0B9A-4BF2-A468-511111528E8F}" type="slidenum">
              <a:rPr lang="en-GB" smtClean="0"/>
              <a:t>‹#›</a:t>
            </a:fld>
            <a:endParaRPr lang="en-GB"/>
          </a:p>
        </p:txBody>
      </p:sp>
    </p:spTree>
    <p:extLst>
      <p:ext uri="{BB962C8B-B14F-4D97-AF65-F5344CB8AC3E}">
        <p14:creationId xmlns:p14="http://schemas.microsoft.com/office/powerpoint/2010/main" val="2890478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396B7-70F0-541D-ED04-F72309C9CDC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8664049-4541-C47D-6980-780EA18FF0D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EE2EFB0-8D22-0194-DF38-B60C99FD7D6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35649DB-74CB-E583-5A67-BB01187AD94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CB20B22-5B75-C88D-2AA6-49183F4E685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44511D2-3C27-3BF0-1E6E-DE3C1CC471F8}"/>
              </a:ext>
            </a:extLst>
          </p:cNvPr>
          <p:cNvSpPr>
            <a:spLocks noGrp="1"/>
          </p:cNvSpPr>
          <p:nvPr>
            <p:ph type="dt" sz="half" idx="10"/>
          </p:nvPr>
        </p:nvSpPr>
        <p:spPr/>
        <p:txBody>
          <a:bodyPr/>
          <a:lstStyle/>
          <a:p>
            <a:fld id="{AC6144D5-3066-467C-9BD8-D5E4B4AEF5D0}" type="datetimeFigureOut">
              <a:rPr lang="en-GB" smtClean="0"/>
              <a:t>09/06/2024</a:t>
            </a:fld>
            <a:endParaRPr lang="en-GB"/>
          </a:p>
        </p:txBody>
      </p:sp>
      <p:sp>
        <p:nvSpPr>
          <p:cNvPr id="8" name="Footer Placeholder 7">
            <a:extLst>
              <a:ext uri="{FF2B5EF4-FFF2-40B4-BE49-F238E27FC236}">
                <a16:creationId xmlns:a16="http://schemas.microsoft.com/office/drawing/2014/main" id="{C84F99B4-5024-DC33-ABDC-2C2CEDBEB06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CF98FA4-5EF6-790E-1E41-47ACBD7508AB}"/>
              </a:ext>
            </a:extLst>
          </p:cNvPr>
          <p:cNvSpPr>
            <a:spLocks noGrp="1"/>
          </p:cNvSpPr>
          <p:nvPr>
            <p:ph type="sldNum" sz="quarter" idx="12"/>
          </p:nvPr>
        </p:nvSpPr>
        <p:spPr/>
        <p:txBody>
          <a:bodyPr/>
          <a:lstStyle/>
          <a:p>
            <a:fld id="{1118E979-0B9A-4BF2-A468-511111528E8F}" type="slidenum">
              <a:rPr lang="en-GB" smtClean="0"/>
              <a:t>‹#›</a:t>
            </a:fld>
            <a:endParaRPr lang="en-GB"/>
          </a:p>
        </p:txBody>
      </p:sp>
    </p:spTree>
    <p:extLst>
      <p:ext uri="{BB962C8B-B14F-4D97-AF65-F5344CB8AC3E}">
        <p14:creationId xmlns:p14="http://schemas.microsoft.com/office/powerpoint/2010/main" val="2076695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51EC3-69D6-7282-550B-091F5616278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EAC6C2A-CAB8-6511-2583-5FC06B7423BF}"/>
              </a:ext>
            </a:extLst>
          </p:cNvPr>
          <p:cNvSpPr>
            <a:spLocks noGrp="1"/>
          </p:cNvSpPr>
          <p:nvPr>
            <p:ph type="dt" sz="half" idx="10"/>
          </p:nvPr>
        </p:nvSpPr>
        <p:spPr/>
        <p:txBody>
          <a:bodyPr/>
          <a:lstStyle/>
          <a:p>
            <a:fld id="{AC6144D5-3066-467C-9BD8-D5E4B4AEF5D0}" type="datetimeFigureOut">
              <a:rPr lang="en-GB" smtClean="0"/>
              <a:t>09/06/2024</a:t>
            </a:fld>
            <a:endParaRPr lang="en-GB"/>
          </a:p>
        </p:txBody>
      </p:sp>
      <p:sp>
        <p:nvSpPr>
          <p:cNvPr id="4" name="Footer Placeholder 3">
            <a:extLst>
              <a:ext uri="{FF2B5EF4-FFF2-40B4-BE49-F238E27FC236}">
                <a16:creationId xmlns:a16="http://schemas.microsoft.com/office/drawing/2014/main" id="{C52E1265-F447-B27B-940F-947434B077B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0F47515-4CCA-D16B-6FBB-41A75E06EC2D}"/>
              </a:ext>
            </a:extLst>
          </p:cNvPr>
          <p:cNvSpPr>
            <a:spLocks noGrp="1"/>
          </p:cNvSpPr>
          <p:nvPr>
            <p:ph type="sldNum" sz="quarter" idx="12"/>
          </p:nvPr>
        </p:nvSpPr>
        <p:spPr/>
        <p:txBody>
          <a:bodyPr/>
          <a:lstStyle/>
          <a:p>
            <a:fld id="{1118E979-0B9A-4BF2-A468-511111528E8F}" type="slidenum">
              <a:rPr lang="en-GB" smtClean="0"/>
              <a:t>‹#›</a:t>
            </a:fld>
            <a:endParaRPr lang="en-GB"/>
          </a:p>
        </p:txBody>
      </p:sp>
    </p:spTree>
    <p:extLst>
      <p:ext uri="{BB962C8B-B14F-4D97-AF65-F5344CB8AC3E}">
        <p14:creationId xmlns:p14="http://schemas.microsoft.com/office/powerpoint/2010/main" val="24266182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D1A1A12-A9C0-06D7-D67A-66E88151E9B9}"/>
              </a:ext>
            </a:extLst>
          </p:cNvPr>
          <p:cNvSpPr>
            <a:spLocks noGrp="1"/>
          </p:cNvSpPr>
          <p:nvPr>
            <p:ph type="dt" sz="half" idx="10"/>
          </p:nvPr>
        </p:nvSpPr>
        <p:spPr/>
        <p:txBody>
          <a:bodyPr/>
          <a:lstStyle/>
          <a:p>
            <a:fld id="{AC6144D5-3066-467C-9BD8-D5E4B4AEF5D0}" type="datetimeFigureOut">
              <a:rPr lang="en-GB" smtClean="0"/>
              <a:t>09/06/2024</a:t>
            </a:fld>
            <a:endParaRPr lang="en-GB"/>
          </a:p>
        </p:txBody>
      </p:sp>
      <p:sp>
        <p:nvSpPr>
          <p:cNvPr id="3" name="Footer Placeholder 2">
            <a:extLst>
              <a:ext uri="{FF2B5EF4-FFF2-40B4-BE49-F238E27FC236}">
                <a16:creationId xmlns:a16="http://schemas.microsoft.com/office/drawing/2014/main" id="{808490F2-43B0-05C2-BA4F-D9DBD7B06F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661695B-BF06-E30F-99D2-D77F754361C5}"/>
              </a:ext>
            </a:extLst>
          </p:cNvPr>
          <p:cNvSpPr>
            <a:spLocks noGrp="1"/>
          </p:cNvSpPr>
          <p:nvPr>
            <p:ph type="sldNum" sz="quarter" idx="12"/>
          </p:nvPr>
        </p:nvSpPr>
        <p:spPr/>
        <p:txBody>
          <a:bodyPr/>
          <a:lstStyle/>
          <a:p>
            <a:fld id="{1118E979-0B9A-4BF2-A468-511111528E8F}" type="slidenum">
              <a:rPr lang="en-GB" smtClean="0"/>
              <a:t>‹#›</a:t>
            </a:fld>
            <a:endParaRPr lang="en-GB"/>
          </a:p>
        </p:txBody>
      </p:sp>
    </p:spTree>
    <p:extLst>
      <p:ext uri="{BB962C8B-B14F-4D97-AF65-F5344CB8AC3E}">
        <p14:creationId xmlns:p14="http://schemas.microsoft.com/office/powerpoint/2010/main" val="13514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9E479-5890-AFFB-028D-B4A87CD27E4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C5DE3F9-11AD-9C14-1C7C-C2AAA904FFD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C5097BF-D6BF-9F06-F3E7-31EAB7156F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532E2FF-C3EB-38DA-287A-EF7A55B04E14}"/>
              </a:ext>
            </a:extLst>
          </p:cNvPr>
          <p:cNvSpPr>
            <a:spLocks noGrp="1"/>
          </p:cNvSpPr>
          <p:nvPr>
            <p:ph type="dt" sz="half" idx="10"/>
          </p:nvPr>
        </p:nvSpPr>
        <p:spPr/>
        <p:txBody>
          <a:bodyPr/>
          <a:lstStyle/>
          <a:p>
            <a:fld id="{AC6144D5-3066-467C-9BD8-D5E4B4AEF5D0}" type="datetimeFigureOut">
              <a:rPr lang="en-GB" smtClean="0"/>
              <a:t>09/06/2024</a:t>
            </a:fld>
            <a:endParaRPr lang="en-GB"/>
          </a:p>
        </p:txBody>
      </p:sp>
      <p:sp>
        <p:nvSpPr>
          <p:cNvPr id="6" name="Footer Placeholder 5">
            <a:extLst>
              <a:ext uri="{FF2B5EF4-FFF2-40B4-BE49-F238E27FC236}">
                <a16:creationId xmlns:a16="http://schemas.microsoft.com/office/drawing/2014/main" id="{EDC5681B-A66A-9D4D-EFC5-858D3F127F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D9C5BC-9F93-969A-ED82-E81C76AAC702}"/>
              </a:ext>
            </a:extLst>
          </p:cNvPr>
          <p:cNvSpPr>
            <a:spLocks noGrp="1"/>
          </p:cNvSpPr>
          <p:nvPr>
            <p:ph type="sldNum" sz="quarter" idx="12"/>
          </p:nvPr>
        </p:nvSpPr>
        <p:spPr/>
        <p:txBody>
          <a:bodyPr/>
          <a:lstStyle/>
          <a:p>
            <a:fld id="{1118E979-0B9A-4BF2-A468-511111528E8F}" type="slidenum">
              <a:rPr lang="en-GB" smtClean="0"/>
              <a:t>‹#›</a:t>
            </a:fld>
            <a:endParaRPr lang="en-GB"/>
          </a:p>
        </p:txBody>
      </p:sp>
    </p:spTree>
    <p:extLst>
      <p:ext uri="{BB962C8B-B14F-4D97-AF65-F5344CB8AC3E}">
        <p14:creationId xmlns:p14="http://schemas.microsoft.com/office/powerpoint/2010/main" val="3205821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5E245-EE89-EE2B-353C-04562D06B18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67C5930-344E-280C-E98E-B6252E39F7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87F6D10-7E2C-7D1B-CBE9-3FF3FA6306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0A76B65-1433-FCAA-CBE0-7D274A081460}"/>
              </a:ext>
            </a:extLst>
          </p:cNvPr>
          <p:cNvSpPr>
            <a:spLocks noGrp="1"/>
          </p:cNvSpPr>
          <p:nvPr>
            <p:ph type="dt" sz="half" idx="10"/>
          </p:nvPr>
        </p:nvSpPr>
        <p:spPr/>
        <p:txBody>
          <a:bodyPr/>
          <a:lstStyle/>
          <a:p>
            <a:fld id="{AC6144D5-3066-467C-9BD8-D5E4B4AEF5D0}" type="datetimeFigureOut">
              <a:rPr lang="en-GB" smtClean="0"/>
              <a:t>09/06/2024</a:t>
            </a:fld>
            <a:endParaRPr lang="en-GB"/>
          </a:p>
        </p:txBody>
      </p:sp>
      <p:sp>
        <p:nvSpPr>
          <p:cNvPr id="6" name="Footer Placeholder 5">
            <a:extLst>
              <a:ext uri="{FF2B5EF4-FFF2-40B4-BE49-F238E27FC236}">
                <a16:creationId xmlns:a16="http://schemas.microsoft.com/office/drawing/2014/main" id="{DD8DBE7E-15B2-261B-DDD6-6827E224A07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E889F6-97CB-EC9D-EA84-B6D53D27B79C}"/>
              </a:ext>
            </a:extLst>
          </p:cNvPr>
          <p:cNvSpPr>
            <a:spLocks noGrp="1"/>
          </p:cNvSpPr>
          <p:nvPr>
            <p:ph type="sldNum" sz="quarter" idx="12"/>
          </p:nvPr>
        </p:nvSpPr>
        <p:spPr/>
        <p:txBody>
          <a:bodyPr/>
          <a:lstStyle/>
          <a:p>
            <a:fld id="{1118E979-0B9A-4BF2-A468-511111528E8F}" type="slidenum">
              <a:rPr lang="en-GB" smtClean="0"/>
              <a:t>‹#›</a:t>
            </a:fld>
            <a:endParaRPr lang="en-GB"/>
          </a:p>
        </p:txBody>
      </p:sp>
    </p:spTree>
    <p:extLst>
      <p:ext uri="{BB962C8B-B14F-4D97-AF65-F5344CB8AC3E}">
        <p14:creationId xmlns:p14="http://schemas.microsoft.com/office/powerpoint/2010/main" val="2192053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13A5C-1760-32AD-8F14-B9423E04E2C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20D4069-F9F6-DE85-9292-2C1C352CCF6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E60346-09B3-02B3-2000-7D00965028A0}"/>
              </a:ext>
            </a:extLst>
          </p:cNvPr>
          <p:cNvSpPr>
            <a:spLocks noGrp="1"/>
          </p:cNvSpPr>
          <p:nvPr>
            <p:ph type="dt" sz="half" idx="10"/>
          </p:nvPr>
        </p:nvSpPr>
        <p:spPr/>
        <p:txBody>
          <a:bodyPr/>
          <a:lstStyle/>
          <a:p>
            <a:fld id="{AC6144D5-3066-467C-9BD8-D5E4B4AEF5D0}" type="datetimeFigureOut">
              <a:rPr lang="en-GB" smtClean="0"/>
              <a:t>09/06/2024</a:t>
            </a:fld>
            <a:endParaRPr lang="en-GB"/>
          </a:p>
        </p:txBody>
      </p:sp>
      <p:sp>
        <p:nvSpPr>
          <p:cNvPr id="5" name="Footer Placeholder 4">
            <a:extLst>
              <a:ext uri="{FF2B5EF4-FFF2-40B4-BE49-F238E27FC236}">
                <a16:creationId xmlns:a16="http://schemas.microsoft.com/office/drawing/2014/main" id="{61E56479-38B7-4799-EF81-FB01398F72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4D2F26-D5FC-16D4-86B6-3828C3B15F2D}"/>
              </a:ext>
            </a:extLst>
          </p:cNvPr>
          <p:cNvSpPr>
            <a:spLocks noGrp="1"/>
          </p:cNvSpPr>
          <p:nvPr>
            <p:ph type="sldNum" sz="quarter" idx="12"/>
          </p:nvPr>
        </p:nvSpPr>
        <p:spPr/>
        <p:txBody>
          <a:bodyPr/>
          <a:lstStyle/>
          <a:p>
            <a:fld id="{1118E979-0B9A-4BF2-A468-511111528E8F}" type="slidenum">
              <a:rPr lang="en-GB" smtClean="0"/>
              <a:t>‹#›</a:t>
            </a:fld>
            <a:endParaRPr lang="en-GB"/>
          </a:p>
        </p:txBody>
      </p:sp>
    </p:spTree>
    <p:extLst>
      <p:ext uri="{BB962C8B-B14F-4D97-AF65-F5344CB8AC3E}">
        <p14:creationId xmlns:p14="http://schemas.microsoft.com/office/powerpoint/2010/main" val="3978232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3B4E43-DB8B-A116-797E-8EF5BDC90F5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5D03A7-8032-0D12-3E95-E8699EDD732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6ADE2F-BB8B-6E0F-B9A0-4F7C95B270BF}"/>
              </a:ext>
            </a:extLst>
          </p:cNvPr>
          <p:cNvSpPr>
            <a:spLocks noGrp="1"/>
          </p:cNvSpPr>
          <p:nvPr>
            <p:ph type="dt" sz="half" idx="10"/>
          </p:nvPr>
        </p:nvSpPr>
        <p:spPr/>
        <p:txBody>
          <a:bodyPr/>
          <a:lstStyle/>
          <a:p>
            <a:fld id="{AC6144D5-3066-467C-9BD8-D5E4B4AEF5D0}" type="datetimeFigureOut">
              <a:rPr lang="en-GB" smtClean="0"/>
              <a:t>09/06/2024</a:t>
            </a:fld>
            <a:endParaRPr lang="en-GB"/>
          </a:p>
        </p:txBody>
      </p:sp>
      <p:sp>
        <p:nvSpPr>
          <p:cNvPr id="5" name="Footer Placeholder 4">
            <a:extLst>
              <a:ext uri="{FF2B5EF4-FFF2-40B4-BE49-F238E27FC236}">
                <a16:creationId xmlns:a16="http://schemas.microsoft.com/office/drawing/2014/main" id="{7C711D6A-8808-E389-7AC3-C096D9C467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A22D1C-2322-393A-68EC-507E60CF6C9A}"/>
              </a:ext>
            </a:extLst>
          </p:cNvPr>
          <p:cNvSpPr>
            <a:spLocks noGrp="1"/>
          </p:cNvSpPr>
          <p:nvPr>
            <p:ph type="sldNum" sz="quarter" idx="12"/>
          </p:nvPr>
        </p:nvSpPr>
        <p:spPr/>
        <p:txBody>
          <a:bodyPr/>
          <a:lstStyle/>
          <a:p>
            <a:fld id="{1118E979-0B9A-4BF2-A468-511111528E8F}" type="slidenum">
              <a:rPr lang="en-GB" smtClean="0"/>
              <a:t>‹#›</a:t>
            </a:fld>
            <a:endParaRPr lang="en-GB"/>
          </a:p>
        </p:txBody>
      </p:sp>
    </p:spTree>
    <p:extLst>
      <p:ext uri="{BB962C8B-B14F-4D97-AF65-F5344CB8AC3E}">
        <p14:creationId xmlns:p14="http://schemas.microsoft.com/office/powerpoint/2010/main" val="21415823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6CADAD42-B4F9-D64E-32FC-610BDCF69301}"/>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15666864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6CADAD42-B4F9-D64E-32FC-610BDCF69301}"/>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004385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6CADAD42-B4F9-D64E-32FC-610BDCF69301}"/>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26539274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6CADAD42-B4F9-D64E-32FC-610BDCF69301}"/>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0567749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6CADAD42-B4F9-D64E-32FC-610BDCF69301}"/>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18126526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6CADAD42-B4F9-D64E-32FC-610BDCF69301}"/>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26443968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6CADAD42-B4F9-D64E-32FC-610BDCF69301}"/>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22989386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6CADAD42-B4F9-D64E-32FC-610BDCF69301}"/>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29928745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6CADAD42-B4F9-D64E-32FC-610BDCF69301}"/>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20146659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709DF46-3447-AC5F-2896-481D52D1CA0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84594E1-44A0-DAC2-747F-C44D94C52A7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C17114-C8AE-9361-C8B6-A667F95C916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C6144D5-3066-467C-9BD8-D5E4B4AEF5D0}" type="datetimeFigureOut">
              <a:rPr lang="en-GB" smtClean="0"/>
              <a:t>09/06/2024</a:t>
            </a:fld>
            <a:endParaRPr lang="en-GB"/>
          </a:p>
        </p:txBody>
      </p:sp>
      <p:sp>
        <p:nvSpPr>
          <p:cNvPr id="5" name="Footer Placeholder 4">
            <a:extLst>
              <a:ext uri="{FF2B5EF4-FFF2-40B4-BE49-F238E27FC236}">
                <a16:creationId xmlns:a16="http://schemas.microsoft.com/office/drawing/2014/main" id="{0868EE51-FC04-3724-B715-23C3B9C4B1C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FA6C9FC-0A6C-19E7-10E6-B77FA9EE1E4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118E979-0B9A-4BF2-A468-511111528E8F}" type="slidenum">
              <a:rPr lang="en-GB" smtClean="0"/>
              <a:t>‹#›</a:t>
            </a:fld>
            <a:endParaRPr lang="en-GB"/>
          </a:p>
        </p:txBody>
      </p:sp>
    </p:spTree>
    <p:extLst>
      <p:ext uri="{BB962C8B-B14F-4D97-AF65-F5344CB8AC3E}">
        <p14:creationId xmlns:p14="http://schemas.microsoft.com/office/powerpoint/2010/main" val="35351334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5.png"/><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tmp"/><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21.tmp"/><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6.xml"/><Relationship Id="rId1" Type="http://schemas.openxmlformats.org/officeDocument/2006/relationships/video" Target="https://www.youtube.com/embed/c1RyjNSmqs0?feature=oembed"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29.tmp"/><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12.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image" Target="../media/image32.jpeg"/><Relationship Id="rId1" Type="http://schemas.openxmlformats.org/officeDocument/2006/relationships/slideLayout" Target="../slideLayouts/slideLayout19.xml"/><Relationship Id="rId4" Type="http://schemas.openxmlformats.org/officeDocument/2006/relationships/image" Target="../media/image33.png"/></Relationships>
</file>

<file path=ppt/slides/_rels/slide2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8.tmp"/><Relationship Id="rId2" Type="http://schemas.openxmlformats.org/officeDocument/2006/relationships/image" Target="../media/image37.tmp"/><Relationship Id="rId1" Type="http://schemas.openxmlformats.org/officeDocument/2006/relationships/slideLayout" Target="../slideLayouts/slideLayout7.xml"/><Relationship Id="rId4" Type="http://schemas.openxmlformats.org/officeDocument/2006/relationships/image" Target="../media/image39.tmp"/></Relationships>
</file>

<file path=ppt/slides/_rels/slide23.xml.rels><?xml version="1.0" encoding="UTF-8" standalone="yes"?>
<Relationships xmlns="http://schemas.openxmlformats.org/package/2006/relationships"><Relationship Id="rId3" Type="http://schemas.openxmlformats.org/officeDocument/2006/relationships/image" Target="../media/image38.tmp"/><Relationship Id="rId2" Type="http://schemas.openxmlformats.org/officeDocument/2006/relationships/image" Target="../media/image37.tmp"/><Relationship Id="rId1" Type="http://schemas.openxmlformats.org/officeDocument/2006/relationships/slideLayout" Target="../slideLayouts/slideLayout7.xml"/><Relationship Id="rId4" Type="http://schemas.openxmlformats.org/officeDocument/2006/relationships/image" Target="../media/image39.tmp"/></Relationships>
</file>

<file path=ppt/slides/_rels/slide24.xml.rels><?xml version="1.0" encoding="UTF-8" standalone="yes"?>
<Relationships xmlns="http://schemas.openxmlformats.org/package/2006/relationships"><Relationship Id="rId2" Type="http://schemas.openxmlformats.org/officeDocument/2006/relationships/image" Target="../media/image40.tmp"/><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1.tmp"/><Relationship Id="rId2" Type="http://schemas.openxmlformats.org/officeDocument/2006/relationships/image" Target="../media/image40.tmp"/><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E88325E-4267-E53E-EB95-EB6B05EE7D05}"/>
              </a:ext>
            </a:extLst>
          </p:cNvPr>
          <p:cNvSpPr/>
          <p:nvPr/>
        </p:nvSpPr>
        <p:spPr>
          <a:xfrm>
            <a:off x="1260628" y="383933"/>
            <a:ext cx="7111015" cy="4524315"/>
          </a:xfrm>
          <a:prstGeom prst="rect">
            <a:avLst/>
          </a:prstGeom>
          <a:noFill/>
        </p:spPr>
        <p:txBody>
          <a:bodyPr wrap="square" lIns="91440" tIns="45720" rIns="91440" bIns="45720">
            <a:spAutoFit/>
          </a:bodyPr>
          <a:lstStyle/>
          <a:p>
            <a:pPr algn="ctr"/>
            <a:r>
              <a:rPr lang="en-US" sz="72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omic Sans MS" panose="030F0702030302020204" pitchFamily="66" charset="0"/>
              </a:rPr>
              <a:t>Getting Ready for Y6 - </a:t>
            </a:r>
          </a:p>
          <a:p>
            <a:pPr algn="ctr"/>
            <a:r>
              <a:rPr lang="en-US" sz="72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omic Sans MS" panose="030F0702030302020204" pitchFamily="66" charset="0"/>
              </a:rPr>
              <a:t>Parents Workshop</a:t>
            </a:r>
          </a:p>
        </p:txBody>
      </p:sp>
      <p:sp>
        <p:nvSpPr>
          <p:cNvPr id="5" name="Rectangle 4">
            <a:extLst>
              <a:ext uri="{FF2B5EF4-FFF2-40B4-BE49-F238E27FC236}">
                <a16:creationId xmlns:a16="http://schemas.microsoft.com/office/drawing/2014/main" id="{9F5550D7-0AC5-0052-CE0C-D5165B8C6EC6}"/>
              </a:ext>
            </a:extLst>
          </p:cNvPr>
          <p:cNvSpPr/>
          <p:nvPr/>
        </p:nvSpPr>
        <p:spPr>
          <a:xfrm>
            <a:off x="3008235" y="6030132"/>
            <a:ext cx="5412059" cy="646331"/>
          </a:xfrm>
          <a:prstGeom prst="rect">
            <a:avLst/>
          </a:prstGeom>
          <a:noFill/>
        </p:spPr>
        <p:txBody>
          <a:bodyPr wrap="none" lIns="91440" tIns="45720" rIns="91440" bIns="45720">
            <a:spAutoFit/>
          </a:bodyPr>
          <a:lstStyle/>
          <a:p>
            <a:pPr algn="ctr"/>
            <a:r>
              <a:rPr lang="en-US" sz="36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Wednesday 5</a:t>
            </a:r>
            <a:r>
              <a:rPr lang="en-US" sz="3600" b="1" cap="none" spc="0" baseline="3000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th</a:t>
            </a:r>
            <a:r>
              <a:rPr lang="en-US" sz="36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 June 2024</a:t>
            </a:r>
          </a:p>
        </p:txBody>
      </p:sp>
      <p:pic>
        <p:nvPicPr>
          <p:cNvPr id="6" name="Picture 5">
            <a:extLst>
              <a:ext uri="{FF2B5EF4-FFF2-40B4-BE49-F238E27FC236}">
                <a16:creationId xmlns:a16="http://schemas.microsoft.com/office/drawing/2014/main" id="{4C19C5BD-367A-1FA2-6411-CD00A3E878B8}"/>
              </a:ext>
            </a:extLst>
          </p:cNvPr>
          <p:cNvPicPr>
            <a:picLocks noChangeAspect="1"/>
          </p:cNvPicPr>
          <p:nvPr/>
        </p:nvPicPr>
        <p:blipFill rotWithShape="1">
          <a:blip r:embed="rId2"/>
          <a:srcRect l="31747" t="20324" r="30025" b="4595"/>
          <a:stretch/>
        </p:blipFill>
        <p:spPr>
          <a:xfrm>
            <a:off x="8575829" y="0"/>
            <a:ext cx="3616171" cy="6858000"/>
          </a:xfrm>
          <a:prstGeom prst="rect">
            <a:avLst/>
          </a:prstGeom>
          <a:effectLst>
            <a:softEdge rad="635000"/>
          </a:effectLst>
        </p:spPr>
      </p:pic>
      <p:pic>
        <p:nvPicPr>
          <p:cNvPr id="7" name="Picture 6">
            <a:extLst>
              <a:ext uri="{FF2B5EF4-FFF2-40B4-BE49-F238E27FC236}">
                <a16:creationId xmlns:a16="http://schemas.microsoft.com/office/drawing/2014/main" id="{4CB89A97-0DB0-FE9B-C59E-8BDE9A2712DF}"/>
              </a:ext>
            </a:extLst>
          </p:cNvPr>
          <p:cNvPicPr>
            <a:picLocks noChangeAspect="1"/>
          </p:cNvPicPr>
          <p:nvPr/>
        </p:nvPicPr>
        <p:blipFill>
          <a:blip r:embed="rId3"/>
          <a:stretch>
            <a:fillRect/>
          </a:stretch>
        </p:blipFill>
        <p:spPr>
          <a:xfrm>
            <a:off x="0" y="4714875"/>
            <a:ext cx="2143125" cy="2143125"/>
          </a:xfrm>
          <a:prstGeom prst="rect">
            <a:avLst/>
          </a:prstGeom>
        </p:spPr>
      </p:pic>
    </p:spTree>
    <p:extLst>
      <p:ext uri="{BB962C8B-B14F-4D97-AF65-F5344CB8AC3E}">
        <p14:creationId xmlns:p14="http://schemas.microsoft.com/office/powerpoint/2010/main" val="3637239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3E451EB-E1A4-B71B-DC31-D5140AFC82B3}"/>
              </a:ext>
            </a:extLst>
          </p:cNvPr>
          <p:cNvSpPr/>
          <p:nvPr/>
        </p:nvSpPr>
        <p:spPr>
          <a:xfrm>
            <a:off x="4318194" y="0"/>
            <a:ext cx="4628191" cy="923330"/>
          </a:xfrm>
          <a:prstGeom prst="rect">
            <a:avLst/>
          </a:prstGeom>
          <a:noFill/>
        </p:spPr>
        <p:txBody>
          <a:bodyPr wrap="none" lIns="91440" tIns="45720" rIns="91440" bIns="45720">
            <a:spAutoFit/>
          </a:bodyPr>
          <a:lstStyle/>
          <a:p>
            <a:pPr algn="ctr"/>
            <a:r>
              <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omic Sans MS" panose="030F0702030302020204" pitchFamily="66" charset="0"/>
              </a:rPr>
              <a:t>Study Habits</a:t>
            </a:r>
          </a:p>
        </p:txBody>
      </p:sp>
      <p:sp>
        <p:nvSpPr>
          <p:cNvPr id="3" name="TextBox 2">
            <a:extLst>
              <a:ext uri="{FF2B5EF4-FFF2-40B4-BE49-F238E27FC236}">
                <a16:creationId xmlns:a16="http://schemas.microsoft.com/office/drawing/2014/main" id="{CFA33537-9027-7594-50F1-E5AC6ECCF90C}"/>
              </a:ext>
            </a:extLst>
          </p:cNvPr>
          <p:cNvSpPr txBox="1"/>
          <p:nvPr/>
        </p:nvSpPr>
        <p:spPr>
          <a:xfrm>
            <a:off x="97965" y="107613"/>
            <a:ext cx="4163317" cy="4031873"/>
          </a:xfrm>
          <a:custGeom>
            <a:avLst/>
            <a:gdLst>
              <a:gd name="connsiteX0" fmla="*/ 0 w 4163317"/>
              <a:gd name="connsiteY0" fmla="*/ 0 h 4031873"/>
              <a:gd name="connsiteX1" fmla="*/ 568987 w 4163317"/>
              <a:gd name="connsiteY1" fmla="*/ 0 h 4031873"/>
              <a:gd name="connsiteX2" fmla="*/ 1137973 w 4163317"/>
              <a:gd name="connsiteY2" fmla="*/ 0 h 4031873"/>
              <a:gd name="connsiteX3" fmla="*/ 1706960 w 4163317"/>
              <a:gd name="connsiteY3" fmla="*/ 0 h 4031873"/>
              <a:gd name="connsiteX4" fmla="*/ 2359213 w 4163317"/>
              <a:gd name="connsiteY4" fmla="*/ 0 h 4031873"/>
              <a:gd name="connsiteX5" fmla="*/ 2928200 w 4163317"/>
              <a:gd name="connsiteY5" fmla="*/ 0 h 4031873"/>
              <a:gd name="connsiteX6" fmla="*/ 3538819 w 4163317"/>
              <a:gd name="connsiteY6" fmla="*/ 0 h 4031873"/>
              <a:gd name="connsiteX7" fmla="*/ 4163317 w 4163317"/>
              <a:gd name="connsiteY7" fmla="*/ 0 h 4031873"/>
              <a:gd name="connsiteX8" fmla="*/ 4163317 w 4163317"/>
              <a:gd name="connsiteY8" fmla="*/ 591341 h 4031873"/>
              <a:gd name="connsiteX9" fmla="*/ 4163317 w 4163317"/>
              <a:gd name="connsiteY9" fmla="*/ 1343958 h 4031873"/>
              <a:gd name="connsiteX10" fmla="*/ 4163317 w 4163317"/>
              <a:gd name="connsiteY10" fmla="*/ 2056255 h 4031873"/>
              <a:gd name="connsiteX11" fmla="*/ 4163317 w 4163317"/>
              <a:gd name="connsiteY11" fmla="*/ 2808872 h 4031873"/>
              <a:gd name="connsiteX12" fmla="*/ 4163317 w 4163317"/>
              <a:gd name="connsiteY12" fmla="*/ 4031873 h 4031873"/>
              <a:gd name="connsiteX13" fmla="*/ 3511064 w 4163317"/>
              <a:gd name="connsiteY13" fmla="*/ 4031873 h 4031873"/>
              <a:gd name="connsiteX14" fmla="*/ 2733911 w 4163317"/>
              <a:gd name="connsiteY14" fmla="*/ 4031873 h 4031873"/>
              <a:gd name="connsiteX15" fmla="*/ 2164925 w 4163317"/>
              <a:gd name="connsiteY15" fmla="*/ 4031873 h 4031873"/>
              <a:gd name="connsiteX16" fmla="*/ 1554305 w 4163317"/>
              <a:gd name="connsiteY16" fmla="*/ 4031873 h 4031873"/>
              <a:gd name="connsiteX17" fmla="*/ 943685 w 4163317"/>
              <a:gd name="connsiteY17" fmla="*/ 4031873 h 4031873"/>
              <a:gd name="connsiteX18" fmla="*/ 0 w 4163317"/>
              <a:gd name="connsiteY18" fmla="*/ 4031873 h 4031873"/>
              <a:gd name="connsiteX19" fmla="*/ 0 w 4163317"/>
              <a:gd name="connsiteY19" fmla="*/ 3279257 h 4031873"/>
              <a:gd name="connsiteX20" fmla="*/ 0 w 4163317"/>
              <a:gd name="connsiteY20" fmla="*/ 2728234 h 4031873"/>
              <a:gd name="connsiteX21" fmla="*/ 0 w 4163317"/>
              <a:gd name="connsiteY21" fmla="*/ 2056255 h 4031873"/>
              <a:gd name="connsiteX22" fmla="*/ 0 w 4163317"/>
              <a:gd name="connsiteY22" fmla="*/ 1464914 h 4031873"/>
              <a:gd name="connsiteX23" fmla="*/ 0 w 4163317"/>
              <a:gd name="connsiteY23" fmla="*/ 752616 h 4031873"/>
              <a:gd name="connsiteX24" fmla="*/ 0 w 4163317"/>
              <a:gd name="connsiteY24" fmla="*/ 0 h 4031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63317" h="4031873" extrusionOk="0">
                <a:moveTo>
                  <a:pt x="0" y="0"/>
                </a:moveTo>
                <a:cubicBezTo>
                  <a:pt x="198992" y="-2527"/>
                  <a:pt x="378064" y="13293"/>
                  <a:pt x="568987" y="0"/>
                </a:cubicBezTo>
                <a:cubicBezTo>
                  <a:pt x="759910" y="-13293"/>
                  <a:pt x="995287" y="10490"/>
                  <a:pt x="1137973" y="0"/>
                </a:cubicBezTo>
                <a:cubicBezTo>
                  <a:pt x="1280659" y="-10490"/>
                  <a:pt x="1497238" y="-1324"/>
                  <a:pt x="1706960" y="0"/>
                </a:cubicBezTo>
                <a:cubicBezTo>
                  <a:pt x="1916682" y="1324"/>
                  <a:pt x="2218769" y="-8633"/>
                  <a:pt x="2359213" y="0"/>
                </a:cubicBezTo>
                <a:cubicBezTo>
                  <a:pt x="2499657" y="8633"/>
                  <a:pt x="2733949" y="-22799"/>
                  <a:pt x="2928200" y="0"/>
                </a:cubicBezTo>
                <a:cubicBezTo>
                  <a:pt x="3122451" y="22799"/>
                  <a:pt x="3297483" y="-16258"/>
                  <a:pt x="3538819" y="0"/>
                </a:cubicBezTo>
                <a:cubicBezTo>
                  <a:pt x="3780155" y="16258"/>
                  <a:pt x="3875192" y="21641"/>
                  <a:pt x="4163317" y="0"/>
                </a:cubicBezTo>
                <a:cubicBezTo>
                  <a:pt x="4187372" y="179892"/>
                  <a:pt x="4140002" y="324085"/>
                  <a:pt x="4163317" y="591341"/>
                </a:cubicBezTo>
                <a:cubicBezTo>
                  <a:pt x="4186632" y="858597"/>
                  <a:pt x="4185564" y="1019141"/>
                  <a:pt x="4163317" y="1343958"/>
                </a:cubicBezTo>
                <a:cubicBezTo>
                  <a:pt x="4141070" y="1668775"/>
                  <a:pt x="4161952" y="1778462"/>
                  <a:pt x="4163317" y="2056255"/>
                </a:cubicBezTo>
                <a:cubicBezTo>
                  <a:pt x="4164682" y="2334048"/>
                  <a:pt x="4180741" y="2528585"/>
                  <a:pt x="4163317" y="2808872"/>
                </a:cubicBezTo>
                <a:cubicBezTo>
                  <a:pt x="4145893" y="3089159"/>
                  <a:pt x="4200511" y="3671716"/>
                  <a:pt x="4163317" y="4031873"/>
                </a:cubicBezTo>
                <a:cubicBezTo>
                  <a:pt x="3868656" y="4050306"/>
                  <a:pt x="3752556" y="4062914"/>
                  <a:pt x="3511064" y="4031873"/>
                </a:cubicBezTo>
                <a:cubicBezTo>
                  <a:pt x="3269572" y="4000832"/>
                  <a:pt x="2992140" y="4045821"/>
                  <a:pt x="2733911" y="4031873"/>
                </a:cubicBezTo>
                <a:cubicBezTo>
                  <a:pt x="2475682" y="4017925"/>
                  <a:pt x="2406052" y="4036430"/>
                  <a:pt x="2164925" y="4031873"/>
                </a:cubicBezTo>
                <a:cubicBezTo>
                  <a:pt x="1923798" y="4027316"/>
                  <a:pt x="1692869" y="4041888"/>
                  <a:pt x="1554305" y="4031873"/>
                </a:cubicBezTo>
                <a:cubicBezTo>
                  <a:pt x="1415741" y="4021858"/>
                  <a:pt x="1119101" y="4036309"/>
                  <a:pt x="943685" y="4031873"/>
                </a:cubicBezTo>
                <a:cubicBezTo>
                  <a:pt x="768269" y="4027437"/>
                  <a:pt x="280564" y="3998525"/>
                  <a:pt x="0" y="4031873"/>
                </a:cubicBezTo>
                <a:cubicBezTo>
                  <a:pt x="-4333" y="3707367"/>
                  <a:pt x="-318" y="3494842"/>
                  <a:pt x="0" y="3279257"/>
                </a:cubicBezTo>
                <a:cubicBezTo>
                  <a:pt x="318" y="3063672"/>
                  <a:pt x="9123" y="2848301"/>
                  <a:pt x="0" y="2728234"/>
                </a:cubicBezTo>
                <a:cubicBezTo>
                  <a:pt x="-9123" y="2608167"/>
                  <a:pt x="17953" y="2383137"/>
                  <a:pt x="0" y="2056255"/>
                </a:cubicBezTo>
                <a:cubicBezTo>
                  <a:pt x="-17953" y="1729373"/>
                  <a:pt x="-2543" y="1734057"/>
                  <a:pt x="0" y="1464914"/>
                </a:cubicBezTo>
                <a:cubicBezTo>
                  <a:pt x="2543" y="1195771"/>
                  <a:pt x="13380" y="1015311"/>
                  <a:pt x="0" y="752616"/>
                </a:cubicBezTo>
                <a:cubicBezTo>
                  <a:pt x="-13380" y="489921"/>
                  <a:pt x="33437" y="249618"/>
                  <a:pt x="0" y="0"/>
                </a:cubicBezTo>
                <a:close/>
              </a:path>
            </a:pathLst>
          </a:custGeom>
          <a:noFill/>
          <a:ln>
            <a:solidFill>
              <a:schemeClr val="tx1"/>
            </a:solidFill>
            <a:extLst>
              <a:ext uri="{C807C97D-BFC1-408E-A445-0C87EB9F89A2}">
                <ask:lineSketchStyleProps xmlns:ask="http://schemas.microsoft.com/office/drawing/2018/sketchyshapes" sd="142703240">
                  <a:prstGeom prst="rect">
                    <a:avLst/>
                  </a:prstGeom>
                  <ask:type>
                    <ask:lineSketchFreehand/>
                  </ask:type>
                </ask:lineSketchStyleProps>
              </a:ext>
            </a:extLst>
          </a:ln>
        </p:spPr>
        <p:txBody>
          <a:bodyPr wrap="square" rtlCol="0">
            <a:spAutoFit/>
          </a:bodyPr>
          <a:lstStyle/>
          <a:p>
            <a:endParaRPr lang="en-GB" sz="1600" dirty="0">
              <a:latin typeface="Comic Sans MS" panose="030F0702030302020204" pitchFamily="66" charset="0"/>
            </a:endParaRPr>
          </a:p>
          <a:p>
            <a:pPr marL="285750" indent="-285750">
              <a:buFont typeface="Wingdings" panose="05000000000000000000" pitchFamily="2" charset="2"/>
              <a:buChar char="v"/>
            </a:pPr>
            <a:r>
              <a:rPr lang="en-GB" sz="1600" dirty="0">
                <a:latin typeface="Comic Sans MS" panose="030F0702030302020204" pitchFamily="66" charset="0"/>
              </a:rPr>
              <a:t>At home designate a quiet space, away from distractions,  where you child does their weekly homework tasks. Make sure your child has pens, pencils and paper readily available.  In Y6, weekly homework is set  - on line and written tasks. </a:t>
            </a:r>
          </a:p>
          <a:p>
            <a:pPr marL="285750" indent="-285750">
              <a:buFont typeface="Wingdings" panose="05000000000000000000" pitchFamily="2" charset="2"/>
              <a:buChar char="v"/>
            </a:pPr>
            <a:endParaRPr lang="en-GB" sz="1600" dirty="0">
              <a:latin typeface="Comic Sans MS" panose="030F0702030302020204" pitchFamily="66" charset="0"/>
            </a:endParaRPr>
          </a:p>
          <a:p>
            <a:pPr marL="285750" indent="-285750">
              <a:buFont typeface="Wingdings" panose="05000000000000000000" pitchFamily="2" charset="2"/>
              <a:buChar char="v"/>
            </a:pPr>
            <a:r>
              <a:rPr lang="en-GB" sz="1600" dirty="0">
                <a:latin typeface="Comic Sans MS" panose="030F0702030302020204" pitchFamily="66" charset="0"/>
              </a:rPr>
              <a:t>Help your child plan and stick to a homework timetable that fits in with their life outside of school. </a:t>
            </a:r>
          </a:p>
          <a:p>
            <a:pPr marL="285750" indent="-285750">
              <a:buFont typeface="Wingdings" panose="05000000000000000000" pitchFamily="2" charset="2"/>
              <a:buChar char="v"/>
            </a:pPr>
            <a:endParaRPr lang="en-GB" sz="1600" dirty="0">
              <a:latin typeface="Comic Sans MS" panose="030F0702030302020204" pitchFamily="66" charset="0"/>
            </a:endParaRPr>
          </a:p>
          <a:p>
            <a:pPr marL="285750" indent="-285750">
              <a:buFont typeface="Wingdings" panose="05000000000000000000" pitchFamily="2" charset="2"/>
              <a:buChar char="v"/>
            </a:pPr>
            <a:r>
              <a:rPr lang="en-GB" sz="1600" dirty="0">
                <a:latin typeface="Comic Sans MS" panose="030F0702030302020204" pitchFamily="66" charset="0"/>
              </a:rPr>
              <a:t>Research says that a little homework learning every night helps children learn more and remember more.</a:t>
            </a:r>
          </a:p>
        </p:txBody>
      </p:sp>
      <p:sp>
        <p:nvSpPr>
          <p:cNvPr id="4" name="TextBox 3">
            <a:extLst>
              <a:ext uri="{FF2B5EF4-FFF2-40B4-BE49-F238E27FC236}">
                <a16:creationId xmlns:a16="http://schemas.microsoft.com/office/drawing/2014/main" id="{6137C8EE-CE3B-90C7-1694-C99F7DF4D6DE}"/>
              </a:ext>
            </a:extLst>
          </p:cNvPr>
          <p:cNvSpPr txBox="1"/>
          <p:nvPr/>
        </p:nvSpPr>
        <p:spPr>
          <a:xfrm>
            <a:off x="6711518" y="1146300"/>
            <a:ext cx="4961923" cy="5047536"/>
          </a:xfrm>
          <a:custGeom>
            <a:avLst/>
            <a:gdLst>
              <a:gd name="connsiteX0" fmla="*/ 0 w 4961923"/>
              <a:gd name="connsiteY0" fmla="*/ 0 h 5047536"/>
              <a:gd name="connsiteX1" fmla="*/ 551325 w 4961923"/>
              <a:gd name="connsiteY1" fmla="*/ 0 h 5047536"/>
              <a:gd name="connsiteX2" fmla="*/ 1053030 w 4961923"/>
              <a:gd name="connsiteY2" fmla="*/ 0 h 5047536"/>
              <a:gd name="connsiteX3" fmla="*/ 1703594 w 4961923"/>
              <a:gd name="connsiteY3" fmla="*/ 0 h 5047536"/>
              <a:gd name="connsiteX4" fmla="*/ 2205299 w 4961923"/>
              <a:gd name="connsiteY4" fmla="*/ 0 h 5047536"/>
              <a:gd name="connsiteX5" fmla="*/ 2657385 w 4961923"/>
              <a:gd name="connsiteY5" fmla="*/ 0 h 5047536"/>
              <a:gd name="connsiteX6" fmla="*/ 3307949 w 4961923"/>
              <a:gd name="connsiteY6" fmla="*/ 0 h 5047536"/>
              <a:gd name="connsiteX7" fmla="*/ 3809654 w 4961923"/>
              <a:gd name="connsiteY7" fmla="*/ 0 h 5047536"/>
              <a:gd name="connsiteX8" fmla="*/ 4212121 w 4961923"/>
              <a:gd name="connsiteY8" fmla="*/ 0 h 5047536"/>
              <a:gd name="connsiteX9" fmla="*/ 4961923 w 4961923"/>
              <a:gd name="connsiteY9" fmla="*/ 0 h 5047536"/>
              <a:gd name="connsiteX10" fmla="*/ 4961923 w 4961923"/>
              <a:gd name="connsiteY10" fmla="*/ 510362 h 5047536"/>
              <a:gd name="connsiteX11" fmla="*/ 4961923 w 4961923"/>
              <a:gd name="connsiteY11" fmla="*/ 1020724 h 5047536"/>
              <a:gd name="connsiteX12" fmla="*/ 4961923 w 4961923"/>
              <a:gd name="connsiteY12" fmla="*/ 1682512 h 5047536"/>
              <a:gd name="connsiteX13" fmla="*/ 4961923 w 4961923"/>
              <a:gd name="connsiteY13" fmla="*/ 2293825 h 5047536"/>
              <a:gd name="connsiteX14" fmla="*/ 4961923 w 4961923"/>
              <a:gd name="connsiteY14" fmla="*/ 2905137 h 5047536"/>
              <a:gd name="connsiteX15" fmla="*/ 4961923 w 4961923"/>
              <a:gd name="connsiteY15" fmla="*/ 3365024 h 5047536"/>
              <a:gd name="connsiteX16" fmla="*/ 4961923 w 4961923"/>
              <a:gd name="connsiteY16" fmla="*/ 3774435 h 5047536"/>
              <a:gd name="connsiteX17" fmla="*/ 4961923 w 4961923"/>
              <a:gd name="connsiteY17" fmla="*/ 4284797 h 5047536"/>
              <a:gd name="connsiteX18" fmla="*/ 4961923 w 4961923"/>
              <a:gd name="connsiteY18" fmla="*/ 5047536 h 5047536"/>
              <a:gd name="connsiteX19" fmla="*/ 4509837 w 4961923"/>
              <a:gd name="connsiteY19" fmla="*/ 5047536 h 5047536"/>
              <a:gd name="connsiteX20" fmla="*/ 4057750 w 4961923"/>
              <a:gd name="connsiteY20" fmla="*/ 5047536 h 5047536"/>
              <a:gd name="connsiteX21" fmla="*/ 3655283 w 4961923"/>
              <a:gd name="connsiteY21" fmla="*/ 5047536 h 5047536"/>
              <a:gd name="connsiteX22" fmla="*/ 3004720 w 4961923"/>
              <a:gd name="connsiteY22" fmla="*/ 5047536 h 5047536"/>
              <a:gd name="connsiteX23" fmla="*/ 2602253 w 4961923"/>
              <a:gd name="connsiteY23" fmla="*/ 5047536 h 5047536"/>
              <a:gd name="connsiteX24" fmla="*/ 2150167 w 4961923"/>
              <a:gd name="connsiteY24" fmla="*/ 5047536 h 5047536"/>
              <a:gd name="connsiteX25" fmla="*/ 1698080 w 4961923"/>
              <a:gd name="connsiteY25" fmla="*/ 5047536 h 5047536"/>
              <a:gd name="connsiteX26" fmla="*/ 1047517 w 4961923"/>
              <a:gd name="connsiteY26" fmla="*/ 5047536 h 5047536"/>
              <a:gd name="connsiteX27" fmla="*/ 0 w 4961923"/>
              <a:gd name="connsiteY27" fmla="*/ 5047536 h 5047536"/>
              <a:gd name="connsiteX28" fmla="*/ 0 w 4961923"/>
              <a:gd name="connsiteY28" fmla="*/ 4537174 h 5047536"/>
              <a:gd name="connsiteX29" fmla="*/ 0 w 4961923"/>
              <a:gd name="connsiteY29" fmla="*/ 3875386 h 5047536"/>
              <a:gd name="connsiteX30" fmla="*/ 0 w 4961923"/>
              <a:gd name="connsiteY30" fmla="*/ 3264073 h 5047536"/>
              <a:gd name="connsiteX31" fmla="*/ 0 w 4961923"/>
              <a:gd name="connsiteY31" fmla="*/ 2652761 h 5047536"/>
              <a:gd name="connsiteX32" fmla="*/ 0 w 4961923"/>
              <a:gd name="connsiteY32" fmla="*/ 2192874 h 5047536"/>
              <a:gd name="connsiteX33" fmla="*/ 0 w 4961923"/>
              <a:gd name="connsiteY33" fmla="*/ 1581561 h 5047536"/>
              <a:gd name="connsiteX34" fmla="*/ 0 w 4961923"/>
              <a:gd name="connsiteY34" fmla="*/ 970249 h 5047536"/>
              <a:gd name="connsiteX35" fmla="*/ 0 w 4961923"/>
              <a:gd name="connsiteY35" fmla="*/ 0 h 5047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61923" h="5047536" extrusionOk="0">
                <a:moveTo>
                  <a:pt x="0" y="0"/>
                </a:moveTo>
                <a:cubicBezTo>
                  <a:pt x="263087" y="-9213"/>
                  <a:pt x="359805" y="31899"/>
                  <a:pt x="551325" y="0"/>
                </a:cubicBezTo>
                <a:cubicBezTo>
                  <a:pt x="742845" y="-31899"/>
                  <a:pt x="928815" y="41999"/>
                  <a:pt x="1053030" y="0"/>
                </a:cubicBezTo>
                <a:cubicBezTo>
                  <a:pt x="1177246" y="-41999"/>
                  <a:pt x="1423007" y="16163"/>
                  <a:pt x="1703594" y="0"/>
                </a:cubicBezTo>
                <a:cubicBezTo>
                  <a:pt x="1984181" y="-16163"/>
                  <a:pt x="2034385" y="39103"/>
                  <a:pt x="2205299" y="0"/>
                </a:cubicBezTo>
                <a:cubicBezTo>
                  <a:pt x="2376214" y="-39103"/>
                  <a:pt x="2434586" y="9303"/>
                  <a:pt x="2657385" y="0"/>
                </a:cubicBezTo>
                <a:cubicBezTo>
                  <a:pt x="2880184" y="-9303"/>
                  <a:pt x="3031489" y="76761"/>
                  <a:pt x="3307949" y="0"/>
                </a:cubicBezTo>
                <a:cubicBezTo>
                  <a:pt x="3584409" y="-76761"/>
                  <a:pt x="3633654" y="33349"/>
                  <a:pt x="3809654" y="0"/>
                </a:cubicBezTo>
                <a:cubicBezTo>
                  <a:pt x="3985655" y="-33349"/>
                  <a:pt x="4062323" y="12956"/>
                  <a:pt x="4212121" y="0"/>
                </a:cubicBezTo>
                <a:cubicBezTo>
                  <a:pt x="4361919" y="-12956"/>
                  <a:pt x="4773808" y="86970"/>
                  <a:pt x="4961923" y="0"/>
                </a:cubicBezTo>
                <a:cubicBezTo>
                  <a:pt x="4968895" y="167371"/>
                  <a:pt x="4933601" y="303055"/>
                  <a:pt x="4961923" y="510362"/>
                </a:cubicBezTo>
                <a:cubicBezTo>
                  <a:pt x="4990245" y="717669"/>
                  <a:pt x="4929892" y="834755"/>
                  <a:pt x="4961923" y="1020724"/>
                </a:cubicBezTo>
                <a:cubicBezTo>
                  <a:pt x="4993954" y="1206693"/>
                  <a:pt x="4941933" y="1457632"/>
                  <a:pt x="4961923" y="1682512"/>
                </a:cubicBezTo>
                <a:cubicBezTo>
                  <a:pt x="4981913" y="1907392"/>
                  <a:pt x="4895815" y="2086765"/>
                  <a:pt x="4961923" y="2293825"/>
                </a:cubicBezTo>
                <a:cubicBezTo>
                  <a:pt x="5028031" y="2500885"/>
                  <a:pt x="4908303" y="2606936"/>
                  <a:pt x="4961923" y="2905137"/>
                </a:cubicBezTo>
                <a:cubicBezTo>
                  <a:pt x="5015543" y="3203338"/>
                  <a:pt x="4910821" y="3261221"/>
                  <a:pt x="4961923" y="3365024"/>
                </a:cubicBezTo>
                <a:cubicBezTo>
                  <a:pt x="5013025" y="3468827"/>
                  <a:pt x="4915841" y="3678866"/>
                  <a:pt x="4961923" y="3774435"/>
                </a:cubicBezTo>
                <a:cubicBezTo>
                  <a:pt x="5008005" y="3870004"/>
                  <a:pt x="4903864" y="4152471"/>
                  <a:pt x="4961923" y="4284797"/>
                </a:cubicBezTo>
                <a:cubicBezTo>
                  <a:pt x="5019982" y="4417123"/>
                  <a:pt x="4898894" y="4799728"/>
                  <a:pt x="4961923" y="5047536"/>
                </a:cubicBezTo>
                <a:cubicBezTo>
                  <a:pt x="4821191" y="5066574"/>
                  <a:pt x="4617350" y="4998629"/>
                  <a:pt x="4509837" y="5047536"/>
                </a:cubicBezTo>
                <a:cubicBezTo>
                  <a:pt x="4402324" y="5096443"/>
                  <a:pt x="4226899" y="5033178"/>
                  <a:pt x="4057750" y="5047536"/>
                </a:cubicBezTo>
                <a:cubicBezTo>
                  <a:pt x="3888601" y="5061894"/>
                  <a:pt x="3824336" y="5000127"/>
                  <a:pt x="3655283" y="5047536"/>
                </a:cubicBezTo>
                <a:cubicBezTo>
                  <a:pt x="3486230" y="5094945"/>
                  <a:pt x="3142658" y="5026679"/>
                  <a:pt x="3004720" y="5047536"/>
                </a:cubicBezTo>
                <a:cubicBezTo>
                  <a:pt x="2866782" y="5068393"/>
                  <a:pt x="2733185" y="5023846"/>
                  <a:pt x="2602253" y="5047536"/>
                </a:cubicBezTo>
                <a:cubicBezTo>
                  <a:pt x="2471321" y="5071226"/>
                  <a:pt x="2293542" y="5017262"/>
                  <a:pt x="2150167" y="5047536"/>
                </a:cubicBezTo>
                <a:cubicBezTo>
                  <a:pt x="2006792" y="5077810"/>
                  <a:pt x="1847872" y="5017925"/>
                  <a:pt x="1698080" y="5047536"/>
                </a:cubicBezTo>
                <a:cubicBezTo>
                  <a:pt x="1548288" y="5077147"/>
                  <a:pt x="1361993" y="5007426"/>
                  <a:pt x="1047517" y="5047536"/>
                </a:cubicBezTo>
                <a:cubicBezTo>
                  <a:pt x="733041" y="5087646"/>
                  <a:pt x="336419" y="4975006"/>
                  <a:pt x="0" y="5047536"/>
                </a:cubicBezTo>
                <a:cubicBezTo>
                  <a:pt x="-54338" y="4914961"/>
                  <a:pt x="32144" y="4713145"/>
                  <a:pt x="0" y="4537174"/>
                </a:cubicBezTo>
                <a:cubicBezTo>
                  <a:pt x="-32144" y="4361203"/>
                  <a:pt x="72995" y="4194939"/>
                  <a:pt x="0" y="3875386"/>
                </a:cubicBezTo>
                <a:cubicBezTo>
                  <a:pt x="-72995" y="3555833"/>
                  <a:pt x="40369" y="3458962"/>
                  <a:pt x="0" y="3264073"/>
                </a:cubicBezTo>
                <a:cubicBezTo>
                  <a:pt x="-40369" y="3069184"/>
                  <a:pt x="65296" y="2819808"/>
                  <a:pt x="0" y="2652761"/>
                </a:cubicBezTo>
                <a:cubicBezTo>
                  <a:pt x="-65296" y="2485714"/>
                  <a:pt x="15342" y="2305752"/>
                  <a:pt x="0" y="2192874"/>
                </a:cubicBezTo>
                <a:cubicBezTo>
                  <a:pt x="-15342" y="2079996"/>
                  <a:pt x="25142" y="1871784"/>
                  <a:pt x="0" y="1581561"/>
                </a:cubicBezTo>
                <a:cubicBezTo>
                  <a:pt x="-25142" y="1291338"/>
                  <a:pt x="40204" y="1242093"/>
                  <a:pt x="0" y="970249"/>
                </a:cubicBezTo>
                <a:cubicBezTo>
                  <a:pt x="-40204" y="698405"/>
                  <a:pt x="75180" y="338641"/>
                  <a:pt x="0" y="0"/>
                </a:cubicBezTo>
                <a:close/>
              </a:path>
            </a:pathLst>
          </a:custGeom>
          <a:noFill/>
          <a:ln>
            <a:solidFill>
              <a:schemeClr val="tx1"/>
            </a:solidFill>
            <a:extLst>
              <a:ext uri="{C807C97D-BFC1-408E-A445-0C87EB9F89A2}">
                <ask:lineSketchStyleProps xmlns:ask="http://schemas.microsoft.com/office/drawing/2018/sketchyshapes" sd="3984673036">
                  <a:prstGeom prst="rect">
                    <a:avLst/>
                  </a:prstGeom>
                  <ask:type>
                    <ask:lineSketchScribble/>
                  </ask:type>
                </ask:lineSketchStyleProps>
              </a:ext>
            </a:extLst>
          </a:ln>
        </p:spPr>
        <p:txBody>
          <a:bodyPr wrap="square" rtlCol="0">
            <a:spAutoFit/>
          </a:bodyPr>
          <a:lstStyle/>
          <a:p>
            <a:pPr algn="ctr"/>
            <a:r>
              <a:rPr lang="en-GB" b="1" u="sng" dirty="0">
                <a:latin typeface="Comic Sans MS" panose="030F0702030302020204" pitchFamily="66" charset="0"/>
              </a:rPr>
              <a:t>Y6 Weekly Homework:</a:t>
            </a:r>
          </a:p>
          <a:p>
            <a:endParaRPr lang="en-GB" sz="1600" dirty="0">
              <a:latin typeface="Comic Sans MS" panose="030F0702030302020204" pitchFamily="66" charset="0"/>
            </a:endParaRPr>
          </a:p>
          <a:p>
            <a:pPr marL="285750" indent="-285750">
              <a:buFont typeface="Wingdings" panose="05000000000000000000" pitchFamily="2" charset="2"/>
              <a:buChar char="v"/>
            </a:pPr>
            <a:r>
              <a:rPr lang="en-GB" sz="1600" dirty="0">
                <a:latin typeface="Comic Sans MS" panose="030F0702030302020204" pitchFamily="66" charset="0"/>
              </a:rPr>
              <a:t>Learning 20 spelling in preparation for the weekly spelling test. Pass mark is 15/20. </a:t>
            </a:r>
          </a:p>
          <a:p>
            <a:pPr marL="285750" indent="-285750">
              <a:buFont typeface="Wingdings" panose="05000000000000000000" pitchFamily="2" charset="2"/>
              <a:buChar char="v"/>
            </a:pPr>
            <a:endParaRPr lang="en-GB" sz="1600" dirty="0">
              <a:latin typeface="Comic Sans MS" panose="030F0702030302020204" pitchFamily="66" charset="0"/>
            </a:endParaRPr>
          </a:p>
          <a:p>
            <a:pPr marL="285750" indent="-285750">
              <a:buFont typeface="Wingdings" panose="05000000000000000000" pitchFamily="2" charset="2"/>
              <a:buChar char="v"/>
            </a:pPr>
            <a:r>
              <a:rPr lang="en-GB" sz="1600" dirty="0">
                <a:latin typeface="Comic Sans MS" panose="030F0702030302020204" pitchFamily="66" charset="0"/>
              </a:rPr>
              <a:t>Times Tables Practise. To access the maths curriculum in Y6, children must have </a:t>
            </a:r>
            <a:r>
              <a:rPr lang="en-GB" sz="1600" dirty="0">
                <a:ln w="38100">
                  <a:noFill/>
                </a:ln>
                <a:latin typeface="Comic Sans MS" panose="030F0702030302020204" pitchFamily="66" charset="0"/>
              </a:rPr>
              <a:t>effective</a:t>
            </a:r>
            <a:r>
              <a:rPr lang="en-GB" sz="1600" dirty="0">
                <a:latin typeface="Comic Sans MS" panose="030F0702030302020204" pitchFamily="66" charset="0"/>
              </a:rPr>
              <a:t> recall of all times tables facts. Play one game on TTRS every evening. </a:t>
            </a:r>
          </a:p>
          <a:p>
            <a:pPr marL="285750" indent="-285750">
              <a:buFont typeface="Wingdings" panose="05000000000000000000" pitchFamily="2" charset="2"/>
              <a:buChar char="v"/>
            </a:pPr>
            <a:endParaRPr lang="en-GB" sz="1600" dirty="0">
              <a:latin typeface="Comic Sans MS" panose="030F0702030302020204" pitchFamily="66" charset="0"/>
            </a:endParaRPr>
          </a:p>
          <a:p>
            <a:pPr marL="285750" indent="-285750">
              <a:buFont typeface="Wingdings" panose="05000000000000000000" pitchFamily="2" charset="2"/>
              <a:buChar char="v"/>
            </a:pPr>
            <a:r>
              <a:rPr lang="en-GB" sz="1600" dirty="0">
                <a:latin typeface="Comic Sans MS" panose="030F0702030302020204" pitchFamily="66" charset="0"/>
              </a:rPr>
              <a:t>Sats Companion. A maths and an English task is set on here every week.</a:t>
            </a:r>
          </a:p>
          <a:p>
            <a:pPr marL="285750" indent="-285750">
              <a:buFont typeface="Wingdings" panose="05000000000000000000" pitchFamily="2" charset="2"/>
              <a:buChar char="v"/>
            </a:pPr>
            <a:endParaRPr lang="en-GB" sz="1600" dirty="0">
              <a:latin typeface="Comic Sans MS" panose="030F0702030302020204" pitchFamily="66" charset="0"/>
            </a:endParaRPr>
          </a:p>
          <a:p>
            <a:pPr marL="285750" indent="-285750">
              <a:buFont typeface="Wingdings" panose="05000000000000000000" pitchFamily="2" charset="2"/>
              <a:buChar char="v"/>
            </a:pPr>
            <a:r>
              <a:rPr lang="en-GB" sz="1600" dirty="0">
                <a:latin typeface="Comic Sans MS" panose="030F0702030302020204" pitchFamily="66" charset="0"/>
              </a:rPr>
              <a:t>SPAG – written homework in a workbook, which we will provide for your children. </a:t>
            </a:r>
          </a:p>
          <a:p>
            <a:pPr marL="285750" indent="-285750">
              <a:buFont typeface="Wingdings" panose="05000000000000000000" pitchFamily="2" charset="2"/>
              <a:buChar char="v"/>
            </a:pPr>
            <a:endParaRPr lang="en-GB" sz="1600" dirty="0">
              <a:latin typeface="Comic Sans MS" panose="030F0702030302020204" pitchFamily="66" charset="0"/>
            </a:endParaRPr>
          </a:p>
          <a:p>
            <a:pPr marL="285750" indent="-285750">
              <a:buFont typeface="Wingdings" panose="05000000000000000000" pitchFamily="2" charset="2"/>
              <a:buChar char="v"/>
            </a:pPr>
            <a:r>
              <a:rPr lang="en-GB" sz="1600" dirty="0">
                <a:latin typeface="Comic Sans MS" panose="030F0702030302020204" pitchFamily="66" charset="0"/>
              </a:rPr>
              <a:t>Reading: your child will be expected to read a book of their choice for pleasure at home each day. Research suggests 20 minutes reading each evening for Y6 children. </a:t>
            </a:r>
          </a:p>
        </p:txBody>
      </p:sp>
      <p:pic>
        <p:nvPicPr>
          <p:cNvPr id="5" name="Picture 4">
            <a:extLst>
              <a:ext uri="{FF2B5EF4-FFF2-40B4-BE49-F238E27FC236}">
                <a16:creationId xmlns:a16="http://schemas.microsoft.com/office/drawing/2014/main" id="{B14D4F04-41ED-5295-DD46-946A9A49506A}"/>
              </a:ext>
            </a:extLst>
          </p:cNvPr>
          <p:cNvPicPr>
            <a:picLocks noChangeAspect="1"/>
          </p:cNvPicPr>
          <p:nvPr/>
        </p:nvPicPr>
        <p:blipFill rotWithShape="1">
          <a:blip r:embed="rId2"/>
          <a:srcRect l="27137" t="1" r="7227" b="2213"/>
          <a:stretch/>
        </p:blipFill>
        <p:spPr>
          <a:xfrm>
            <a:off x="1020930" y="4283612"/>
            <a:ext cx="2423605" cy="2250354"/>
          </a:xfrm>
          <a:prstGeom prst="rect">
            <a:avLst/>
          </a:prstGeom>
        </p:spPr>
      </p:pic>
      <p:pic>
        <p:nvPicPr>
          <p:cNvPr id="6" name="Picture 5">
            <a:extLst>
              <a:ext uri="{FF2B5EF4-FFF2-40B4-BE49-F238E27FC236}">
                <a16:creationId xmlns:a16="http://schemas.microsoft.com/office/drawing/2014/main" id="{9A785BFA-7CE6-D6E3-5FD2-612935B6CD6E}"/>
              </a:ext>
            </a:extLst>
          </p:cNvPr>
          <p:cNvPicPr>
            <a:picLocks noChangeAspect="1"/>
          </p:cNvPicPr>
          <p:nvPr/>
        </p:nvPicPr>
        <p:blipFill rotWithShape="1">
          <a:blip r:embed="rId3"/>
          <a:srcRect l="13319" t="11010" r="10148" b="9975"/>
          <a:stretch/>
        </p:blipFill>
        <p:spPr>
          <a:xfrm>
            <a:off x="10617694" y="0"/>
            <a:ext cx="1642369" cy="1695635"/>
          </a:xfrm>
          <a:prstGeom prst="rect">
            <a:avLst/>
          </a:prstGeom>
        </p:spPr>
      </p:pic>
      <p:pic>
        <p:nvPicPr>
          <p:cNvPr id="7" name="Picture 6">
            <a:extLst>
              <a:ext uri="{FF2B5EF4-FFF2-40B4-BE49-F238E27FC236}">
                <a16:creationId xmlns:a16="http://schemas.microsoft.com/office/drawing/2014/main" id="{82F6C706-7834-F378-E202-82723AE6E234}"/>
              </a:ext>
            </a:extLst>
          </p:cNvPr>
          <p:cNvPicPr>
            <a:picLocks noChangeAspect="1"/>
          </p:cNvPicPr>
          <p:nvPr/>
        </p:nvPicPr>
        <p:blipFill rotWithShape="1">
          <a:blip r:embed="rId4"/>
          <a:srcRect l="17410" t="16405" r="14494" b="16180"/>
          <a:stretch/>
        </p:blipFill>
        <p:spPr>
          <a:xfrm rot="20426127">
            <a:off x="4556545" y="1238468"/>
            <a:ext cx="1839258" cy="1531004"/>
          </a:xfrm>
          <a:prstGeom prst="rect">
            <a:avLst/>
          </a:prstGeom>
        </p:spPr>
      </p:pic>
      <p:pic>
        <p:nvPicPr>
          <p:cNvPr id="8" name="Picture 7">
            <a:extLst>
              <a:ext uri="{FF2B5EF4-FFF2-40B4-BE49-F238E27FC236}">
                <a16:creationId xmlns:a16="http://schemas.microsoft.com/office/drawing/2014/main" id="{5DA93BAD-0C2D-2A85-59D0-BF430E8FB3DF}"/>
              </a:ext>
            </a:extLst>
          </p:cNvPr>
          <p:cNvPicPr>
            <a:picLocks noChangeAspect="1"/>
          </p:cNvPicPr>
          <p:nvPr/>
        </p:nvPicPr>
        <p:blipFill>
          <a:blip r:embed="rId5"/>
          <a:stretch>
            <a:fillRect/>
          </a:stretch>
        </p:blipFill>
        <p:spPr>
          <a:xfrm rot="20615080">
            <a:off x="4216569" y="3307349"/>
            <a:ext cx="2143125" cy="2143125"/>
          </a:xfrm>
          <a:prstGeom prst="rect">
            <a:avLst/>
          </a:prstGeom>
        </p:spPr>
      </p:pic>
    </p:spTree>
    <p:extLst>
      <p:ext uri="{BB962C8B-B14F-4D97-AF65-F5344CB8AC3E}">
        <p14:creationId xmlns:p14="http://schemas.microsoft.com/office/powerpoint/2010/main" val="2947833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E949650-C957-437B-99B4-8D3EEBC6E47B}"/>
              </a:ext>
            </a:extLst>
          </p:cNvPr>
          <p:cNvSpPr/>
          <p:nvPr/>
        </p:nvSpPr>
        <p:spPr>
          <a:xfrm>
            <a:off x="706871" y="114283"/>
            <a:ext cx="10112064" cy="646331"/>
          </a:xfrm>
          <a:prstGeom prst="rect">
            <a:avLst/>
          </a:prstGeom>
          <a:noFill/>
        </p:spPr>
        <p:txBody>
          <a:bodyPr wrap="none" lIns="91440" tIns="45720" rIns="91440" bIns="45720">
            <a:spAutoFit/>
          </a:bodyPr>
          <a:lstStyle/>
          <a:p>
            <a:pPr algn="ctr"/>
            <a:r>
              <a:rPr lang="en-US" sz="36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omic Sans MS" panose="030F0702030302020204" pitchFamily="66" charset="0"/>
              </a:rPr>
              <a:t>Being Socially and Emotionally </a:t>
            </a:r>
            <a:r>
              <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omic Sans MS" panose="030F0702030302020204" pitchFamily="66" charset="0"/>
              </a:rPr>
              <a:t>R</a:t>
            </a:r>
            <a:r>
              <a:rPr lang="en-US" sz="36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omic Sans MS" panose="030F0702030302020204" pitchFamily="66" charset="0"/>
              </a:rPr>
              <a:t>eady for Y6</a:t>
            </a:r>
          </a:p>
        </p:txBody>
      </p:sp>
      <p:sp>
        <p:nvSpPr>
          <p:cNvPr id="5" name="TextBox 4">
            <a:extLst>
              <a:ext uri="{FF2B5EF4-FFF2-40B4-BE49-F238E27FC236}">
                <a16:creationId xmlns:a16="http://schemas.microsoft.com/office/drawing/2014/main" id="{B95583CC-1CAF-2CB8-F4EC-9CE3005FF867}"/>
              </a:ext>
            </a:extLst>
          </p:cNvPr>
          <p:cNvSpPr txBox="1"/>
          <p:nvPr/>
        </p:nvSpPr>
        <p:spPr>
          <a:xfrm>
            <a:off x="160108" y="1041312"/>
            <a:ext cx="3639536" cy="3416320"/>
          </a:xfrm>
          <a:custGeom>
            <a:avLst/>
            <a:gdLst>
              <a:gd name="connsiteX0" fmla="*/ 0 w 3639536"/>
              <a:gd name="connsiteY0" fmla="*/ 0 h 3416320"/>
              <a:gd name="connsiteX1" fmla="*/ 410748 w 3639536"/>
              <a:gd name="connsiteY1" fmla="*/ 0 h 3416320"/>
              <a:gd name="connsiteX2" fmla="*/ 894286 w 3639536"/>
              <a:gd name="connsiteY2" fmla="*/ 0 h 3416320"/>
              <a:gd name="connsiteX3" fmla="*/ 1487010 w 3639536"/>
              <a:gd name="connsiteY3" fmla="*/ 0 h 3416320"/>
              <a:gd name="connsiteX4" fmla="*/ 1934153 w 3639536"/>
              <a:gd name="connsiteY4" fmla="*/ 0 h 3416320"/>
              <a:gd name="connsiteX5" fmla="*/ 2454087 w 3639536"/>
              <a:gd name="connsiteY5" fmla="*/ 0 h 3416320"/>
              <a:gd name="connsiteX6" fmla="*/ 2901230 w 3639536"/>
              <a:gd name="connsiteY6" fmla="*/ 0 h 3416320"/>
              <a:gd name="connsiteX7" fmla="*/ 3639536 w 3639536"/>
              <a:gd name="connsiteY7" fmla="*/ 0 h 3416320"/>
              <a:gd name="connsiteX8" fmla="*/ 3639536 w 3639536"/>
              <a:gd name="connsiteY8" fmla="*/ 535223 h 3416320"/>
              <a:gd name="connsiteX9" fmla="*/ 3639536 w 3639536"/>
              <a:gd name="connsiteY9" fmla="*/ 1138773 h 3416320"/>
              <a:gd name="connsiteX10" fmla="*/ 3639536 w 3639536"/>
              <a:gd name="connsiteY10" fmla="*/ 1605670 h 3416320"/>
              <a:gd name="connsiteX11" fmla="*/ 3639536 w 3639536"/>
              <a:gd name="connsiteY11" fmla="*/ 2209220 h 3416320"/>
              <a:gd name="connsiteX12" fmla="*/ 3639536 w 3639536"/>
              <a:gd name="connsiteY12" fmla="*/ 2846933 h 3416320"/>
              <a:gd name="connsiteX13" fmla="*/ 3639536 w 3639536"/>
              <a:gd name="connsiteY13" fmla="*/ 3416320 h 3416320"/>
              <a:gd name="connsiteX14" fmla="*/ 3119602 w 3639536"/>
              <a:gd name="connsiteY14" fmla="*/ 3416320 h 3416320"/>
              <a:gd name="connsiteX15" fmla="*/ 2526878 w 3639536"/>
              <a:gd name="connsiteY15" fmla="*/ 3416320 h 3416320"/>
              <a:gd name="connsiteX16" fmla="*/ 1970549 w 3639536"/>
              <a:gd name="connsiteY16" fmla="*/ 3416320 h 3416320"/>
              <a:gd name="connsiteX17" fmla="*/ 1414220 w 3639536"/>
              <a:gd name="connsiteY17" fmla="*/ 3416320 h 3416320"/>
              <a:gd name="connsiteX18" fmla="*/ 1003472 w 3639536"/>
              <a:gd name="connsiteY18" fmla="*/ 3416320 h 3416320"/>
              <a:gd name="connsiteX19" fmla="*/ 447143 w 3639536"/>
              <a:gd name="connsiteY19" fmla="*/ 3416320 h 3416320"/>
              <a:gd name="connsiteX20" fmla="*/ 0 w 3639536"/>
              <a:gd name="connsiteY20" fmla="*/ 3416320 h 3416320"/>
              <a:gd name="connsiteX21" fmla="*/ 0 w 3639536"/>
              <a:gd name="connsiteY21" fmla="*/ 2846933 h 3416320"/>
              <a:gd name="connsiteX22" fmla="*/ 0 w 3639536"/>
              <a:gd name="connsiteY22" fmla="*/ 2277547 h 3416320"/>
              <a:gd name="connsiteX23" fmla="*/ 0 w 3639536"/>
              <a:gd name="connsiteY23" fmla="*/ 1810650 h 3416320"/>
              <a:gd name="connsiteX24" fmla="*/ 0 w 3639536"/>
              <a:gd name="connsiteY24" fmla="*/ 1207100 h 3416320"/>
              <a:gd name="connsiteX25" fmla="*/ 0 w 3639536"/>
              <a:gd name="connsiteY25" fmla="*/ 569387 h 3416320"/>
              <a:gd name="connsiteX26" fmla="*/ 0 w 3639536"/>
              <a:gd name="connsiteY26" fmla="*/ 0 h 3416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639536" h="3416320" extrusionOk="0">
                <a:moveTo>
                  <a:pt x="0" y="0"/>
                </a:moveTo>
                <a:cubicBezTo>
                  <a:pt x="108236" y="-10059"/>
                  <a:pt x="322241" y="8597"/>
                  <a:pt x="410748" y="0"/>
                </a:cubicBezTo>
                <a:cubicBezTo>
                  <a:pt x="499255" y="-8597"/>
                  <a:pt x="700616" y="15972"/>
                  <a:pt x="894286" y="0"/>
                </a:cubicBezTo>
                <a:cubicBezTo>
                  <a:pt x="1087956" y="-15972"/>
                  <a:pt x="1293964" y="52399"/>
                  <a:pt x="1487010" y="0"/>
                </a:cubicBezTo>
                <a:cubicBezTo>
                  <a:pt x="1680056" y="-52399"/>
                  <a:pt x="1719767" y="29349"/>
                  <a:pt x="1934153" y="0"/>
                </a:cubicBezTo>
                <a:cubicBezTo>
                  <a:pt x="2148539" y="-29349"/>
                  <a:pt x="2349975" y="26859"/>
                  <a:pt x="2454087" y="0"/>
                </a:cubicBezTo>
                <a:cubicBezTo>
                  <a:pt x="2558199" y="-26859"/>
                  <a:pt x="2806932" y="51981"/>
                  <a:pt x="2901230" y="0"/>
                </a:cubicBezTo>
                <a:cubicBezTo>
                  <a:pt x="2995528" y="-51981"/>
                  <a:pt x="3310212" y="81881"/>
                  <a:pt x="3639536" y="0"/>
                </a:cubicBezTo>
                <a:cubicBezTo>
                  <a:pt x="3665265" y="238016"/>
                  <a:pt x="3601189" y="350884"/>
                  <a:pt x="3639536" y="535223"/>
                </a:cubicBezTo>
                <a:cubicBezTo>
                  <a:pt x="3677883" y="719562"/>
                  <a:pt x="3584244" y="1008828"/>
                  <a:pt x="3639536" y="1138773"/>
                </a:cubicBezTo>
                <a:cubicBezTo>
                  <a:pt x="3694828" y="1268718"/>
                  <a:pt x="3610104" y="1475991"/>
                  <a:pt x="3639536" y="1605670"/>
                </a:cubicBezTo>
                <a:cubicBezTo>
                  <a:pt x="3668968" y="1735349"/>
                  <a:pt x="3568047" y="1965731"/>
                  <a:pt x="3639536" y="2209220"/>
                </a:cubicBezTo>
                <a:cubicBezTo>
                  <a:pt x="3711025" y="2452709"/>
                  <a:pt x="3639222" y="2660730"/>
                  <a:pt x="3639536" y="2846933"/>
                </a:cubicBezTo>
                <a:cubicBezTo>
                  <a:pt x="3639850" y="3033136"/>
                  <a:pt x="3622817" y="3203873"/>
                  <a:pt x="3639536" y="3416320"/>
                </a:cubicBezTo>
                <a:cubicBezTo>
                  <a:pt x="3434769" y="3451304"/>
                  <a:pt x="3337767" y="3391465"/>
                  <a:pt x="3119602" y="3416320"/>
                </a:cubicBezTo>
                <a:cubicBezTo>
                  <a:pt x="2901437" y="3441175"/>
                  <a:pt x="2714632" y="3373803"/>
                  <a:pt x="2526878" y="3416320"/>
                </a:cubicBezTo>
                <a:cubicBezTo>
                  <a:pt x="2339124" y="3458837"/>
                  <a:pt x="2197969" y="3393033"/>
                  <a:pt x="1970549" y="3416320"/>
                </a:cubicBezTo>
                <a:cubicBezTo>
                  <a:pt x="1743129" y="3439607"/>
                  <a:pt x="1647987" y="3400852"/>
                  <a:pt x="1414220" y="3416320"/>
                </a:cubicBezTo>
                <a:cubicBezTo>
                  <a:pt x="1180453" y="3431788"/>
                  <a:pt x="1164954" y="3376112"/>
                  <a:pt x="1003472" y="3416320"/>
                </a:cubicBezTo>
                <a:cubicBezTo>
                  <a:pt x="841990" y="3456528"/>
                  <a:pt x="663891" y="3354272"/>
                  <a:pt x="447143" y="3416320"/>
                </a:cubicBezTo>
                <a:cubicBezTo>
                  <a:pt x="230395" y="3478368"/>
                  <a:pt x="179108" y="3407876"/>
                  <a:pt x="0" y="3416320"/>
                </a:cubicBezTo>
                <a:cubicBezTo>
                  <a:pt x="-27495" y="3225157"/>
                  <a:pt x="19916" y="3073793"/>
                  <a:pt x="0" y="2846933"/>
                </a:cubicBezTo>
                <a:cubicBezTo>
                  <a:pt x="-19916" y="2620073"/>
                  <a:pt x="45823" y="2463491"/>
                  <a:pt x="0" y="2277547"/>
                </a:cubicBezTo>
                <a:cubicBezTo>
                  <a:pt x="-45823" y="2091603"/>
                  <a:pt x="25095" y="2014751"/>
                  <a:pt x="0" y="1810650"/>
                </a:cubicBezTo>
                <a:cubicBezTo>
                  <a:pt x="-25095" y="1606549"/>
                  <a:pt x="32982" y="1405216"/>
                  <a:pt x="0" y="1207100"/>
                </a:cubicBezTo>
                <a:cubicBezTo>
                  <a:pt x="-32982" y="1008984"/>
                  <a:pt x="43570" y="873687"/>
                  <a:pt x="0" y="569387"/>
                </a:cubicBezTo>
                <a:cubicBezTo>
                  <a:pt x="-43570" y="265087"/>
                  <a:pt x="38684" y="206949"/>
                  <a:pt x="0" y="0"/>
                </a:cubicBezTo>
                <a:close/>
              </a:path>
            </a:pathLst>
          </a:custGeom>
          <a:noFill/>
          <a:ln>
            <a:solidFill>
              <a:schemeClr val="tx1"/>
            </a:solidFill>
            <a:extLst>
              <a:ext uri="{C807C97D-BFC1-408E-A445-0C87EB9F89A2}">
                <ask:lineSketchStyleProps xmlns:ask="http://schemas.microsoft.com/office/drawing/2018/sketchyshapes" sd="86848411">
                  <a:prstGeom prst="rect">
                    <a:avLst/>
                  </a:prstGeom>
                  <ask:type>
                    <ask:lineSketchScribble/>
                  </ask:type>
                </ask:lineSketchStyleProps>
              </a:ext>
            </a:extLst>
          </a:ln>
        </p:spPr>
        <p:txBody>
          <a:bodyPr wrap="square" rtlCol="0">
            <a:spAutoFit/>
          </a:bodyPr>
          <a:lstStyle/>
          <a:p>
            <a:r>
              <a:rPr lang="en-GB" dirty="0">
                <a:latin typeface="Comic Sans MS" panose="030F0702030302020204" pitchFamily="66" charset="0"/>
              </a:rPr>
              <a:t>Social Readiness: </a:t>
            </a:r>
          </a:p>
          <a:p>
            <a:pPr marL="285750" indent="-285750">
              <a:buFont typeface="Wingdings" panose="05000000000000000000" pitchFamily="2" charset="2"/>
              <a:buChar char="v"/>
            </a:pPr>
            <a:endParaRPr lang="en-GB" dirty="0">
              <a:latin typeface="Comic Sans MS" panose="030F0702030302020204" pitchFamily="66" charset="0"/>
            </a:endParaRPr>
          </a:p>
          <a:p>
            <a:pPr marL="285750" indent="-285750">
              <a:buFont typeface="Wingdings" panose="05000000000000000000" pitchFamily="2" charset="2"/>
              <a:buChar char="v"/>
            </a:pPr>
            <a:r>
              <a:rPr lang="en-GB" dirty="0">
                <a:latin typeface="Comic Sans MS" panose="030F0702030302020204" pitchFamily="66" charset="0"/>
              </a:rPr>
              <a:t>Share</a:t>
            </a:r>
          </a:p>
          <a:p>
            <a:pPr marL="285750" indent="-285750">
              <a:buFont typeface="Wingdings" panose="05000000000000000000" pitchFamily="2" charset="2"/>
              <a:buChar char="v"/>
            </a:pPr>
            <a:r>
              <a:rPr lang="en-GB" dirty="0">
                <a:latin typeface="Comic Sans MS" panose="030F0702030302020204" pitchFamily="66" charset="0"/>
              </a:rPr>
              <a:t>Take turns</a:t>
            </a:r>
          </a:p>
          <a:p>
            <a:pPr marL="285750" indent="-285750">
              <a:buFont typeface="Wingdings" panose="05000000000000000000" pitchFamily="2" charset="2"/>
              <a:buChar char="v"/>
            </a:pPr>
            <a:r>
              <a:rPr lang="en-GB" dirty="0">
                <a:latin typeface="Comic Sans MS" panose="030F0702030302020204" pitchFamily="66" charset="0"/>
              </a:rPr>
              <a:t>Communicate their feelings respectfully</a:t>
            </a:r>
          </a:p>
          <a:p>
            <a:pPr marL="285750" indent="-285750">
              <a:buFont typeface="Wingdings" panose="05000000000000000000" pitchFamily="2" charset="2"/>
              <a:buChar char="v"/>
            </a:pPr>
            <a:r>
              <a:rPr lang="en-GB" dirty="0">
                <a:latin typeface="Comic Sans MS" panose="030F0702030302020204" pitchFamily="66" charset="0"/>
              </a:rPr>
              <a:t>Listen to other peoples’ point of view</a:t>
            </a:r>
          </a:p>
          <a:p>
            <a:pPr marL="285750" indent="-285750">
              <a:buFont typeface="Wingdings" panose="05000000000000000000" pitchFamily="2" charset="2"/>
              <a:buChar char="v"/>
            </a:pPr>
            <a:r>
              <a:rPr lang="en-GB" dirty="0">
                <a:latin typeface="Comic Sans MS" panose="030F0702030302020204" pitchFamily="66" charset="0"/>
              </a:rPr>
              <a:t>Use their manners</a:t>
            </a:r>
          </a:p>
          <a:p>
            <a:pPr marL="285750" indent="-285750">
              <a:buFont typeface="Wingdings" panose="05000000000000000000" pitchFamily="2" charset="2"/>
              <a:buChar char="v"/>
            </a:pPr>
            <a:r>
              <a:rPr lang="en-GB" dirty="0">
                <a:latin typeface="Comic Sans MS" panose="030F0702030302020204" pitchFamily="66" charset="0"/>
              </a:rPr>
              <a:t>Be respectful </a:t>
            </a:r>
          </a:p>
          <a:p>
            <a:pPr marL="285750" indent="-285750">
              <a:buFont typeface="Wingdings" panose="05000000000000000000" pitchFamily="2" charset="2"/>
              <a:buChar char="v"/>
            </a:pPr>
            <a:r>
              <a:rPr lang="en-GB" dirty="0">
                <a:latin typeface="Comic Sans MS" panose="030F0702030302020204" pitchFamily="66" charset="0"/>
              </a:rPr>
              <a:t>Be able to participate in class discussions. </a:t>
            </a:r>
          </a:p>
        </p:txBody>
      </p:sp>
      <p:sp>
        <p:nvSpPr>
          <p:cNvPr id="6" name="TextBox 5">
            <a:extLst>
              <a:ext uri="{FF2B5EF4-FFF2-40B4-BE49-F238E27FC236}">
                <a16:creationId xmlns:a16="http://schemas.microsoft.com/office/drawing/2014/main" id="{A86CAA97-329C-7ECB-145B-04D6341CC702}"/>
              </a:ext>
            </a:extLst>
          </p:cNvPr>
          <p:cNvSpPr txBox="1"/>
          <p:nvPr/>
        </p:nvSpPr>
        <p:spPr>
          <a:xfrm>
            <a:off x="6898335" y="1854121"/>
            <a:ext cx="4882101" cy="2308324"/>
          </a:xfrm>
          <a:custGeom>
            <a:avLst/>
            <a:gdLst>
              <a:gd name="connsiteX0" fmla="*/ 0 w 4882101"/>
              <a:gd name="connsiteY0" fmla="*/ 0 h 2308324"/>
              <a:gd name="connsiteX1" fmla="*/ 640098 w 4882101"/>
              <a:gd name="connsiteY1" fmla="*/ 0 h 2308324"/>
              <a:gd name="connsiteX2" fmla="*/ 1280195 w 4882101"/>
              <a:gd name="connsiteY2" fmla="*/ 0 h 2308324"/>
              <a:gd name="connsiteX3" fmla="*/ 1725009 w 4882101"/>
              <a:gd name="connsiteY3" fmla="*/ 0 h 2308324"/>
              <a:gd name="connsiteX4" fmla="*/ 2121002 w 4882101"/>
              <a:gd name="connsiteY4" fmla="*/ 0 h 2308324"/>
              <a:gd name="connsiteX5" fmla="*/ 2565815 w 4882101"/>
              <a:gd name="connsiteY5" fmla="*/ 0 h 2308324"/>
              <a:gd name="connsiteX6" fmla="*/ 2961808 w 4882101"/>
              <a:gd name="connsiteY6" fmla="*/ 0 h 2308324"/>
              <a:gd name="connsiteX7" fmla="*/ 3504264 w 4882101"/>
              <a:gd name="connsiteY7" fmla="*/ 0 h 2308324"/>
              <a:gd name="connsiteX8" fmla="*/ 4144361 w 4882101"/>
              <a:gd name="connsiteY8" fmla="*/ 0 h 2308324"/>
              <a:gd name="connsiteX9" fmla="*/ 4882101 w 4882101"/>
              <a:gd name="connsiteY9" fmla="*/ 0 h 2308324"/>
              <a:gd name="connsiteX10" fmla="*/ 4882101 w 4882101"/>
              <a:gd name="connsiteY10" fmla="*/ 623247 h 2308324"/>
              <a:gd name="connsiteX11" fmla="*/ 4882101 w 4882101"/>
              <a:gd name="connsiteY11" fmla="*/ 1200328 h 2308324"/>
              <a:gd name="connsiteX12" fmla="*/ 4882101 w 4882101"/>
              <a:gd name="connsiteY12" fmla="*/ 1777409 h 2308324"/>
              <a:gd name="connsiteX13" fmla="*/ 4882101 w 4882101"/>
              <a:gd name="connsiteY13" fmla="*/ 2308324 h 2308324"/>
              <a:gd name="connsiteX14" fmla="*/ 4339645 w 4882101"/>
              <a:gd name="connsiteY14" fmla="*/ 2308324 h 2308324"/>
              <a:gd name="connsiteX15" fmla="*/ 3699548 w 4882101"/>
              <a:gd name="connsiteY15" fmla="*/ 2308324 h 2308324"/>
              <a:gd name="connsiteX16" fmla="*/ 3205913 w 4882101"/>
              <a:gd name="connsiteY16" fmla="*/ 2308324 h 2308324"/>
              <a:gd name="connsiteX17" fmla="*/ 2565815 w 4882101"/>
              <a:gd name="connsiteY17" fmla="*/ 2308324 h 2308324"/>
              <a:gd name="connsiteX18" fmla="*/ 1925718 w 4882101"/>
              <a:gd name="connsiteY18" fmla="*/ 2308324 h 2308324"/>
              <a:gd name="connsiteX19" fmla="*/ 1285620 w 4882101"/>
              <a:gd name="connsiteY19" fmla="*/ 2308324 h 2308324"/>
              <a:gd name="connsiteX20" fmla="*/ 889627 w 4882101"/>
              <a:gd name="connsiteY20" fmla="*/ 2308324 h 2308324"/>
              <a:gd name="connsiteX21" fmla="*/ 0 w 4882101"/>
              <a:gd name="connsiteY21" fmla="*/ 2308324 h 2308324"/>
              <a:gd name="connsiteX22" fmla="*/ 0 w 4882101"/>
              <a:gd name="connsiteY22" fmla="*/ 1731243 h 2308324"/>
              <a:gd name="connsiteX23" fmla="*/ 0 w 4882101"/>
              <a:gd name="connsiteY23" fmla="*/ 1177245 h 2308324"/>
              <a:gd name="connsiteX24" fmla="*/ 0 w 4882101"/>
              <a:gd name="connsiteY24" fmla="*/ 553998 h 2308324"/>
              <a:gd name="connsiteX25" fmla="*/ 0 w 4882101"/>
              <a:gd name="connsiteY25" fmla="*/ 0 h 230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2101" h="2308324" extrusionOk="0">
                <a:moveTo>
                  <a:pt x="0" y="0"/>
                </a:moveTo>
                <a:cubicBezTo>
                  <a:pt x="312568" y="-2304"/>
                  <a:pt x="463431" y="67914"/>
                  <a:pt x="640098" y="0"/>
                </a:cubicBezTo>
                <a:cubicBezTo>
                  <a:pt x="816765" y="-67914"/>
                  <a:pt x="1137810" y="39472"/>
                  <a:pt x="1280195" y="0"/>
                </a:cubicBezTo>
                <a:cubicBezTo>
                  <a:pt x="1422580" y="-39472"/>
                  <a:pt x="1624147" y="3416"/>
                  <a:pt x="1725009" y="0"/>
                </a:cubicBezTo>
                <a:cubicBezTo>
                  <a:pt x="1825871" y="-3416"/>
                  <a:pt x="2004433" y="6454"/>
                  <a:pt x="2121002" y="0"/>
                </a:cubicBezTo>
                <a:cubicBezTo>
                  <a:pt x="2237571" y="-6454"/>
                  <a:pt x="2430690" y="31070"/>
                  <a:pt x="2565815" y="0"/>
                </a:cubicBezTo>
                <a:cubicBezTo>
                  <a:pt x="2700940" y="-31070"/>
                  <a:pt x="2833482" y="18416"/>
                  <a:pt x="2961808" y="0"/>
                </a:cubicBezTo>
                <a:cubicBezTo>
                  <a:pt x="3090134" y="-18416"/>
                  <a:pt x="3365581" y="597"/>
                  <a:pt x="3504264" y="0"/>
                </a:cubicBezTo>
                <a:cubicBezTo>
                  <a:pt x="3642947" y="-597"/>
                  <a:pt x="3996923" y="13051"/>
                  <a:pt x="4144361" y="0"/>
                </a:cubicBezTo>
                <a:cubicBezTo>
                  <a:pt x="4291799" y="-13051"/>
                  <a:pt x="4568294" y="25693"/>
                  <a:pt x="4882101" y="0"/>
                </a:cubicBezTo>
                <a:cubicBezTo>
                  <a:pt x="4926236" y="131214"/>
                  <a:pt x="4856545" y="418826"/>
                  <a:pt x="4882101" y="623247"/>
                </a:cubicBezTo>
                <a:cubicBezTo>
                  <a:pt x="4907657" y="827668"/>
                  <a:pt x="4849120" y="996858"/>
                  <a:pt x="4882101" y="1200328"/>
                </a:cubicBezTo>
                <a:cubicBezTo>
                  <a:pt x="4915082" y="1403798"/>
                  <a:pt x="4823495" y="1600025"/>
                  <a:pt x="4882101" y="1777409"/>
                </a:cubicBezTo>
                <a:cubicBezTo>
                  <a:pt x="4940707" y="1954793"/>
                  <a:pt x="4863013" y="2085710"/>
                  <a:pt x="4882101" y="2308324"/>
                </a:cubicBezTo>
                <a:cubicBezTo>
                  <a:pt x="4734658" y="2369571"/>
                  <a:pt x="4462163" y="2304533"/>
                  <a:pt x="4339645" y="2308324"/>
                </a:cubicBezTo>
                <a:cubicBezTo>
                  <a:pt x="4217127" y="2312115"/>
                  <a:pt x="3872903" y="2255875"/>
                  <a:pt x="3699548" y="2308324"/>
                </a:cubicBezTo>
                <a:cubicBezTo>
                  <a:pt x="3526193" y="2360773"/>
                  <a:pt x="3403983" y="2292830"/>
                  <a:pt x="3205913" y="2308324"/>
                </a:cubicBezTo>
                <a:cubicBezTo>
                  <a:pt x="3007843" y="2323818"/>
                  <a:pt x="2841276" y="2253499"/>
                  <a:pt x="2565815" y="2308324"/>
                </a:cubicBezTo>
                <a:cubicBezTo>
                  <a:pt x="2290354" y="2363149"/>
                  <a:pt x="2058309" y="2255731"/>
                  <a:pt x="1925718" y="2308324"/>
                </a:cubicBezTo>
                <a:cubicBezTo>
                  <a:pt x="1793127" y="2360917"/>
                  <a:pt x="1423631" y="2289528"/>
                  <a:pt x="1285620" y="2308324"/>
                </a:cubicBezTo>
                <a:cubicBezTo>
                  <a:pt x="1147609" y="2327120"/>
                  <a:pt x="1083147" y="2281430"/>
                  <a:pt x="889627" y="2308324"/>
                </a:cubicBezTo>
                <a:cubicBezTo>
                  <a:pt x="696107" y="2335218"/>
                  <a:pt x="288050" y="2284491"/>
                  <a:pt x="0" y="2308324"/>
                </a:cubicBezTo>
                <a:cubicBezTo>
                  <a:pt x="-37351" y="2154366"/>
                  <a:pt x="52798" y="1949181"/>
                  <a:pt x="0" y="1731243"/>
                </a:cubicBezTo>
                <a:cubicBezTo>
                  <a:pt x="-52798" y="1513305"/>
                  <a:pt x="55366" y="1442804"/>
                  <a:pt x="0" y="1177245"/>
                </a:cubicBezTo>
                <a:cubicBezTo>
                  <a:pt x="-55366" y="911686"/>
                  <a:pt x="22467" y="853581"/>
                  <a:pt x="0" y="553998"/>
                </a:cubicBezTo>
                <a:cubicBezTo>
                  <a:pt x="-22467" y="254415"/>
                  <a:pt x="40101" y="124371"/>
                  <a:pt x="0" y="0"/>
                </a:cubicBezTo>
                <a:close/>
              </a:path>
            </a:pathLst>
          </a:custGeom>
          <a:noFill/>
          <a:ln>
            <a:solidFill>
              <a:schemeClr val="tx1"/>
            </a:solidFill>
            <a:extLst>
              <a:ext uri="{C807C97D-BFC1-408E-A445-0C87EB9F89A2}">
                <ask:lineSketchStyleProps xmlns:ask="http://schemas.microsoft.com/office/drawing/2018/sketchyshapes" sd="4222719922">
                  <a:prstGeom prst="rect">
                    <a:avLst/>
                  </a:prstGeom>
                  <ask:type>
                    <ask:lineSketchScribble/>
                  </ask:type>
                </ask:lineSketchStyleProps>
              </a:ext>
            </a:extLst>
          </a:ln>
        </p:spPr>
        <p:txBody>
          <a:bodyPr wrap="square" rtlCol="0">
            <a:spAutoFit/>
          </a:bodyPr>
          <a:lstStyle/>
          <a:p>
            <a:r>
              <a:rPr lang="en-GB" dirty="0">
                <a:latin typeface="Comic Sans MS" panose="030F0702030302020204" pitchFamily="66" charset="0"/>
              </a:rPr>
              <a:t>Emotional Readiness</a:t>
            </a:r>
          </a:p>
          <a:p>
            <a:endParaRPr lang="en-GB" dirty="0">
              <a:latin typeface="Comic Sans MS" panose="030F0702030302020204" pitchFamily="66" charset="0"/>
            </a:endParaRPr>
          </a:p>
          <a:p>
            <a:pPr marL="285750" indent="-285750">
              <a:buFont typeface="Wingdings" panose="05000000000000000000" pitchFamily="2" charset="2"/>
              <a:buChar char="v"/>
            </a:pPr>
            <a:r>
              <a:rPr lang="en-GB" dirty="0">
                <a:latin typeface="Comic Sans MS" panose="030F0702030302020204" pitchFamily="66" charset="0"/>
              </a:rPr>
              <a:t>Being able to persevere with a task.</a:t>
            </a:r>
          </a:p>
          <a:p>
            <a:pPr marL="285750" indent="-285750">
              <a:buFont typeface="Wingdings" panose="05000000000000000000" pitchFamily="2" charset="2"/>
              <a:buChar char="v"/>
            </a:pPr>
            <a:r>
              <a:rPr lang="en-GB" dirty="0">
                <a:latin typeface="Comic Sans MS" panose="030F0702030302020204" pitchFamily="66" charset="0"/>
              </a:rPr>
              <a:t>Control and take responsibility for their own behaviour.</a:t>
            </a:r>
          </a:p>
          <a:p>
            <a:pPr marL="285750" indent="-285750">
              <a:buFont typeface="Wingdings" panose="05000000000000000000" pitchFamily="2" charset="2"/>
              <a:buChar char="v"/>
            </a:pPr>
            <a:r>
              <a:rPr lang="en-GB" dirty="0">
                <a:latin typeface="Comic Sans MS" panose="030F0702030302020204" pitchFamily="66" charset="0"/>
              </a:rPr>
              <a:t>The desire to be a successful learner.</a:t>
            </a:r>
          </a:p>
          <a:p>
            <a:pPr marL="285750" indent="-285750">
              <a:buFont typeface="Wingdings" panose="05000000000000000000" pitchFamily="2" charset="2"/>
              <a:buChar char="v"/>
            </a:pPr>
            <a:r>
              <a:rPr lang="en-GB" dirty="0">
                <a:latin typeface="Comic Sans MS" panose="030F0702030302020204" pitchFamily="66" charset="0"/>
              </a:rPr>
              <a:t>Be able to build and maintain healthy friendships with their peers</a:t>
            </a:r>
            <a:r>
              <a:rPr lang="en-GB" dirty="0"/>
              <a:t>.</a:t>
            </a:r>
          </a:p>
        </p:txBody>
      </p:sp>
      <p:pic>
        <p:nvPicPr>
          <p:cNvPr id="7" name="Picture 6">
            <a:extLst>
              <a:ext uri="{FF2B5EF4-FFF2-40B4-BE49-F238E27FC236}">
                <a16:creationId xmlns:a16="http://schemas.microsoft.com/office/drawing/2014/main" id="{9723358E-DB06-10DA-D8EB-FCA8CDBF3899}"/>
              </a:ext>
            </a:extLst>
          </p:cNvPr>
          <p:cNvPicPr>
            <a:picLocks noChangeAspect="1"/>
          </p:cNvPicPr>
          <p:nvPr/>
        </p:nvPicPr>
        <p:blipFill>
          <a:blip r:embed="rId2"/>
          <a:stretch>
            <a:fillRect/>
          </a:stretch>
        </p:blipFill>
        <p:spPr>
          <a:xfrm>
            <a:off x="378226" y="5164262"/>
            <a:ext cx="2178543" cy="1444469"/>
          </a:xfrm>
          <a:prstGeom prst="rect">
            <a:avLst/>
          </a:prstGeom>
        </p:spPr>
      </p:pic>
      <p:pic>
        <p:nvPicPr>
          <p:cNvPr id="8" name="Picture 7">
            <a:extLst>
              <a:ext uri="{FF2B5EF4-FFF2-40B4-BE49-F238E27FC236}">
                <a16:creationId xmlns:a16="http://schemas.microsoft.com/office/drawing/2014/main" id="{E0CD9DAE-B2EC-4207-E04C-A102976C6707}"/>
              </a:ext>
            </a:extLst>
          </p:cNvPr>
          <p:cNvPicPr>
            <a:picLocks noChangeAspect="1"/>
          </p:cNvPicPr>
          <p:nvPr/>
        </p:nvPicPr>
        <p:blipFill rotWithShape="1">
          <a:blip r:embed="rId3"/>
          <a:srcRect l="6335" r="10364" b="9256"/>
          <a:stretch/>
        </p:blipFill>
        <p:spPr>
          <a:xfrm>
            <a:off x="3167706" y="4820575"/>
            <a:ext cx="2984518" cy="1828800"/>
          </a:xfrm>
          <a:prstGeom prst="rect">
            <a:avLst/>
          </a:prstGeom>
        </p:spPr>
      </p:pic>
      <p:pic>
        <p:nvPicPr>
          <p:cNvPr id="9" name="Picture 8">
            <a:extLst>
              <a:ext uri="{FF2B5EF4-FFF2-40B4-BE49-F238E27FC236}">
                <a16:creationId xmlns:a16="http://schemas.microsoft.com/office/drawing/2014/main" id="{13AD08F3-C2C6-D6B1-CB7E-66A751FC12C9}"/>
              </a:ext>
            </a:extLst>
          </p:cNvPr>
          <p:cNvPicPr>
            <a:picLocks noChangeAspect="1"/>
          </p:cNvPicPr>
          <p:nvPr/>
        </p:nvPicPr>
        <p:blipFill>
          <a:blip r:embed="rId4"/>
          <a:stretch>
            <a:fillRect/>
          </a:stretch>
        </p:blipFill>
        <p:spPr>
          <a:xfrm>
            <a:off x="3939281" y="835611"/>
            <a:ext cx="2344259" cy="1312785"/>
          </a:xfrm>
          <a:prstGeom prst="rect">
            <a:avLst/>
          </a:prstGeom>
        </p:spPr>
      </p:pic>
      <p:pic>
        <p:nvPicPr>
          <p:cNvPr id="10" name="Picture 9">
            <a:extLst>
              <a:ext uri="{FF2B5EF4-FFF2-40B4-BE49-F238E27FC236}">
                <a16:creationId xmlns:a16="http://schemas.microsoft.com/office/drawing/2014/main" id="{ACBE860C-EB95-0AAD-47EA-BB7E1FD81EF8}"/>
              </a:ext>
            </a:extLst>
          </p:cNvPr>
          <p:cNvPicPr>
            <a:picLocks noChangeAspect="1"/>
          </p:cNvPicPr>
          <p:nvPr/>
        </p:nvPicPr>
        <p:blipFill>
          <a:blip r:embed="rId5"/>
          <a:stretch>
            <a:fillRect/>
          </a:stretch>
        </p:blipFill>
        <p:spPr>
          <a:xfrm>
            <a:off x="4107957" y="2637777"/>
            <a:ext cx="2266210" cy="1269078"/>
          </a:xfrm>
          <a:prstGeom prst="rect">
            <a:avLst/>
          </a:prstGeom>
        </p:spPr>
      </p:pic>
      <p:pic>
        <p:nvPicPr>
          <p:cNvPr id="11" name="Picture 10">
            <a:extLst>
              <a:ext uri="{FF2B5EF4-FFF2-40B4-BE49-F238E27FC236}">
                <a16:creationId xmlns:a16="http://schemas.microsoft.com/office/drawing/2014/main" id="{59835213-0486-5D85-EC38-69CCA02538A4}"/>
              </a:ext>
            </a:extLst>
          </p:cNvPr>
          <p:cNvPicPr>
            <a:picLocks noChangeAspect="1"/>
          </p:cNvPicPr>
          <p:nvPr/>
        </p:nvPicPr>
        <p:blipFill>
          <a:blip r:embed="rId6"/>
          <a:stretch>
            <a:fillRect/>
          </a:stretch>
        </p:blipFill>
        <p:spPr>
          <a:xfrm>
            <a:off x="9764697" y="4261744"/>
            <a:ext cx="2286000" cy="1619250"/>
          </a:xfrm>
          <a:prstGeom prst="rect">
            <a:avLst/>
          </a:prstGeom>
        </p:spPr>
      </p:pic>
      <p:pic>
        <p:nvPicPr>
          <p:cNvPr id="12" name="Picture 11">
            <a:extLst>
              <a:ext uri="{FF2B5EF4-FFF2-40B4-BE49-F238E27FC236}">
                <a16:creationId xmlns:a16="http://schemas.microsoft.com/office/drawing/2014/main" id="{BF555033-419C-6FDD-6565-B3C388FC91DE}"/>
              </a:ext>
            </a:extLst>
          </p:cNvPr>
          <p:cNvPicPr>
            <a:picLocks noChangeAspect="1"/>
          </p:cNvPicPr>
          <p:nvPr/>
        </p:nvPicPr>
        <p:blipFill rotWithShape="1">
          <a:blip r:embed="rId7"/>
          <a:srcRect l="26727"/>
          <a:stretch/>
        </p:blipFill>
        <p:spPr>
          <a:xfrm>
            <a:off x="7217545" y="4847900"/>
            <a:ext cx="1919287" cy="1743075"/>
          </a:xfrm>
          <a:prstGeom prst="rect">
            <a:avLst/>
          </a:prstGeom>
        </p:spPr>
      </p:pic>
      <p:pic>
        <p:nvPicPr>
          <p:cNvPr id="13" name="Picture 12">
            <a:extLst>
              <a:ext uri="{FF2B5EF4-FFF2-40B4-BE49-F238E27FC236}">
                <a16:creationId xmlns:a16="http://schemas.microsoft.com/office/drawing/2014/main" id="{48649F3C-F893-5D22-0A28-B91DC82030D2}"/>
              </a:ext>
            </a:extLst>
          </p:cNvPr>
          <p:cNvPicPr>
            <a:picLocks noChangeAspect="1"/>
          </p:cNvPicPr>
          <p:nvPr/>
        </p:nvPicPr>
        <p:blipFill rotWithShape="1">
          <a:blip r:embed="rId8"/>
          <a:srcRect l="19886" r="10767"/>
          <a:stretch/>
        </p:blipFill>
        <p:spPr>
          <a:xfrm>
            <a:off x="10085032" y="718906"/>
            <a:ext cx="1935333" cy="1638300"/>
          </a:xfrm>
          <a:prstGeom prst="rect">
            <a:avLst/>
          </a:prstGeom>
        </p:spPr>
      </p:pic>
    </p:spTree>
    <p:extLst>
      <p:ext uri="{BB962C8B-B14F-4D97-AF65-F5344CB8AC3E}">
        <p14:creationId xmlns:p14="http://schemas.microsoft.com/office/powerpoint/2010/main" val="30688290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2DADDB5-6835-996F-0EB7-86D7B61ADC46}"/>
              </a:ext>
            </a:extLst>
          </p:cNvPr>
          <p:cNvSpPr/>
          <p:nvPr/>
        </p:nvSpPr>
        <p:spPr>
          <a:xfrm>
            <a:off x="1110646" y="0"/>
            <a:ext cx="9368270" cy="923330"/>
          </a:xfrm>
          <a:prstGeom prst="rect">
            <a:avLst/>
          </a:prstGeom>
          <a:noFill/>
        </p:spPr>
        <p:txBody>
          <a:bodyPr wrap="none" lIns="91440" tIns="45720" rIns="91440" bIns="45720">
            <a:spAutoFit/>
          </a:bodyPr>
          <a:lstStyle/>
          <a:p>
            <a:pPr algn="ctr"/>
            <a:r>
              <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omic Sans MS" panose="030F0702030302020204" pitchFamily="66" charset="0"/>
              </a:rPr>
              <a:t>Academic Readiness for Y6</a:t>
            </a:r>
          </a:p>
        </p:txBody>
      </p:sp>
      <p:sp>
        <p:nvSpPr>
          <p:cNvPr id="3" name="TextBox 2">
            <a:extLst>
              <a:ext uri="{FF2B5EF4-FFF2-40B4-BE49-F238E27FC236}">
                <a16:creationId xmlns:a16="http://schemas.microsoft.com/office/drawing/2014/main" id="{43EF24B5-2251-5B1A-B25E-273DE3B172DB}"/>
              </a:ext>
            </a:extLst>
          </p:cNvPr>
          <p:cNvSpPr txBox="1"/>
          <p:nvPr/>
        </p:nvSpPr>
        <p:spPr>
          <a:xfrm>
            <a:off x="3053919" y="924435"/>
            <a:ext cx="5555183" cy="5355312"/>
          </a:xfrm>
          <a:custGeom>
            <a:avLst/>
            <a:gdLst>
              <a:gd name="connsiteX0" fmla="*/ 0 w 5555183"/>
              <a:gd name="connsiteY0" fmla="*/ 0 h 5355312"/>
              <a:gd name="connsiteX1" fmla="*/ 805502 w 5555183"/>
              <a:gd name="connsiteY1" fmla="*/ 0 h 5355312"/>
              <a:gd name="connsiteX2" fmla="*/ 1333244 w 5555183"/>
              <a:gd name="connsiteY2" fmla="*/ 0 h 5355312"/>
              <a:gd name="connsiteX3" fmla="*/ 1916538 w 5555183"/>
              <a:gd name="connsiteY3" fmla="*/ 0 h 5355312"/>
              <a:gd name="connsiteX4" fmla="*/ 2666488 w 5555183"/>
              <a:gd name="connsiteY4" fmla="*/ 0 h 5355312"/>
              <a:gd name="connsiteX5" fmla="*/ 3249782 w 5555183"/>
              <a:gd name="connsiteY5" fmla="*/ 0 h 5355312"/>
              <a:gd name="connsiteX6" fmla="*/ 3777524 w 5555183"/>
              <a:gd name="connsiteY6" fmla="*/ 0 h 5355312"/>
              <a:gd name="connsiteX7" fmla="*/ 4471922 w 5555183"/>
              <a:gd name="connsiteY7" fmla="*/ 0 h 5355312"/>
              <a:gd name="connsiteX8" fmla="*/ 5555183 w 5555183"/>
              <a:gd name="connsiteY8" fmla="*/ 0 h 5355312"/>
              <a:gd name="connsiteX9" fmla="*/ 5555183 w 5555183"/>
              <a:gd name="connsiteY9" fmla="*/ 508755 h 5355312"/>
              <a:gd name="connsiteX10" fmla="*/ 5555183 w 5555183"/>
              <a:gd name="connsiteY10" fmla="*/ 1178169 h 5355312"/>
              <a:gd name="connsiteX11" fmla="*/ 5555183 w 5555183"/>
              <a:gd name="connsiteY11" fmla="*/ 1740476 h 5355312"/>
              <a:gd name="connsiteX12" fmla="*/ 5555183 w 5555183"/>
              <a:gd name="connsiteY12" fmla="*/ 2249231 h 5355312"/>
              <a:gd name="connsiteX13" fmla="*/ 5555183 w 5555183"/>
              <a:gd name="connsiteY13" fmla="*/ 2811539 h 5355312"/>
              <a:gd name="connsiteX14" fmla="*/ 5555183 w 5555183"/>
              <a:gd name="connsiteY14" fmla="*/ 3480953 h 5355312"/>
              <a:gd name="connsiteX15" fmla="*/ 5555183 w 5555183"/>
              <a:gd name="connsiteY15" fmla="*/ 4096814 h 5355312"/>
              <a:gd name="connsiteX16" fmla="*/ 5555183 w 5555183"/>
              <a:gd name="connsiteY16" fmla="*/ 5355312 h 5355312"/>
              <a:gd name="connsiteX17" fmla="*/ 4749681 w 5555183"/>
              <a:gd name="connsiteY17" fmla="*/ 5355312 h 5355312"/>
              <a:gd name="connsiteX18" fmla="*/ 4110835 w 5555183"/>
              <a:gd name="connsiteY18" fmla="*/ 5355312 h 5355312"/>
              <a:gd name="connsiteX19" fmla="*/ 3583093 w 5555183"/>
              <a:gd name="connsiteY19" fmla="*/ 5355312 h 5355312"/>
              <a:gd name="connsiteX20" fmla="*/ 2777592 w 5555183"/>
              <a:gd name="connsiteY20" fmla="*/ 5355312 h 5355312"/>
              <a:gd name="connsiteX21" fmla="*/ 2194297 w 5555183"/>
              <a:gd name="connsiteY21" fmla="*/ 5355312 h 5355312"/>
              <a:gd name="connsiteX22" fmla="*/ 1388796 w 5555183"/>
              <a:gd name="connsiteY22" fmla="*/ 5355312 h 5355312"/>
              <a:gd name="connsiteX23" fmla="*/ 805502 w 5555183"/>
              <a:gd name="connsiteY23" fmla="*/ 5355312 h 5355312"/>
              <a:gd name="connsiteX24" fmla="*/ 0 w 5555183"/>
              <a:gd name="connsiteY24" fmla="*/ 5355312 h 5355312"/>
              <a:gd name="connsiteX25" fmla="*/ 0 w 5555183"/>
              <a:gd name="connsiteY25" fmla="*/ 4578792 h 5355312"/>
              <a:gd name="connsiteX26" fmla="*/ 0 w 5555183"/>
              <a:gd name="connsiteY26" fmla="*/ 3855825 h 5355312"/>
              <a:gd name="connsiteX27" fmla="*/ 0 w 5555183"/>
              <a:gd name="connsiteY27" fmla="*/ 3293517 h 5355312"/>
              <a:gd name="connsiteX28" fmla="*/ 0 w 5555183"/>
              <a:gd name="connsiteY28" fmla="*/ 2516997 h 5355312"/>
              <a:gd name="connsiteX29" fmla="*/ 0 w 5555183"/>
              <a:gd name="connsiteY29" fmla="*/ 2008242 h 5355312"/>
              <a:gd name="connsiteX30" fmla="*/ 0 w 5555183"/>
              <a:gd name="connsiteY30" fmla="*/ 1445934 h 5355312"/>
              <a:gd name="connsiteX31" fmla="*/ 0 w 5555183"/>
              <a:gd name="connsiteY31" fmla="*/ 776520 h 5355312"/>
              <a:gd name="connsiteX32" fmla="*/ 0 w 5555183"/>
              <a:gd name="connsiteY32" fmla="*/ 0 h 5355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555183" h="5355312" extrusionOk="0">
                <a:moveTo>
                  <a:pt x="0" y="0"/>
                </a:moveTo>
                <a:cubicBezTo>
                  <a:pt x="207707" y="2871"/>
                  <a:pt x="405662" y="8624"/>
                  <a:pt x="805502" y="0"/>
                </a:cubicBezTo>
                <a:cubicBezTo>
                  <a:pt x="1205342" y="-8624"/>
                  <a:pt x="1213409" y="25314"/>
                  <a:pt x="1333244" y="0"/>
                </a:cubicBezTo>
                <a:cubicBezTo>
                  <a:pt x="1453079" y="-25314"/>
                  <a:pt x="1648396" y="13120"/>
                  <a:pt x="1916538" y="0"/>
                </a:cubicBezTo>
                <a:cubicBezTo>
                  <a:pt x="2184680" y="-13120"/>
                  <a:pt x="2302155" y="17768"/>
                  <a:pt x="2666488" y="0"/>
                </a:cubicBezTo>
                <a:cubicBezTo>
                  <a:pt x="3030821" y="-17768"/>
                  <a:pt x="3091263" y="12662"/>
                  <a:pt x="3249782" y="0"/>
                </a:cubicBezTo>
                <a:cubicBezTo>
                  <a:pt x="3408301" y="-12662"/>
                  <a:pt x="3566796" y="14394"/>
                  <a:pt x="3777524" y="0"/>
                </a:cubicBezTo>
                <a:cubicBezTo>
                  <a:pt x="3988252" y="-14394"/>
                  <a:pt x="4229659" y="24240"/>
                  <a:pt x="4471922" y="0"/>
                </a:cubicBezTo>
                <a:cubicBezTo>
                  <a:pt x="4714185" y="-24240"/>
                  <a:pt x="5279568" y="-40380"/>
                  <a:pt x="5555183" y="0"/>
                </a:cubicBezTo>
                <a:cubicBezTo>
                  <a:pt x="5578840" y="207139"/>
                  <a:pt x="5560568" y="392654"/>
                  <a:pt x="5555183" y="508755"/>
                </a:cubicBezTo>
                <a:cubicBezTo>
                  <a:pt x="5549798" y="624856"/>
                  <a:pt x="5538948" y="878161"/>
                  <a:pt x="5555183" y="1178169"/>
                </a:cubicBezTo>
                <a:cubicBezTo>
                  <a:pt x="5571418" y="1478177"/>
                  <a:pt x="5539943" y="1525977"/>
                  <a:pt x="5555183" y="1740476"/>
                </a:cubicBezTo>
                <a:cubicBezTo>
                  <a:pt x="5570423" y="1954975"/>
                  <a:pt x="5535447" y="2022439"/>
                  <a:pt x="5555183" y="2249231"/>
                </a:cubicBezTo>
                <a:cubicBezTo>
                  <a:pt x="5574919" y="2476023"/>
                  <a:pt x="5531474" y="2682299"/>
                  <a:pt x="5555183" y="2811539"/>
                </a:cubicBezTo>
                <a:cubicBezTo>
                  <a:pt x="5578892" y="2940779"/>
                  <a:pt x="5538543" y="3309028"/>
                  <a:pt x="5555183" y="3480953"/>
                </a:cubicBezTo>
                <a:cubicBezTo>
                  <a:pt x="5571823" y="3652878"/>
                  <a:pt x="5574915" y="3898758"/>
                  <a:pt x="5555183" y="4096814"/>
                </a:cubicBezTo>
                <a:cubicBezTo>
                  <a:pt x="5535451" y="4294870"/>
                  <a:pt x="5598466" y="5056463"/>
                  <a:pt x="5555183" y="5355312"/>
                </a:cubicBezTo>
                <a:cubicBezTo>
                  <a:pt x="5367006" y="5368857"/>
                  <a:pt x="4969601" y="5315687"/>
                  <a:pt x="4749681" y="5355312"/>
                </a:cubicBezTo>
                <a:cubicBezTo>
                  <a:pt x="4529761" y="5394937"/>
                  <a:pt x="4371597" y="5345806"/>
                  <a:pt x="4110835" y="5355312"/>
                </a:cubicBezTo>
                <a:cubicBezTo>
                  <a:pt x="3850073" y="5364818"/>
                  <a:pt x="3709163" y="5359150"/>
                  <a:pt x="3583093" y="5355312"/>
                </a:cubicBezTo>
                <a:cubicBezTo>
                  <a:pt x="3457023" y="5351474"/>
                  <a:pt x="3176073" y="5351046"/>
                  <a:pt x="2777592" y="5355312"/>
                </a:cubicBezTo>
                <a:cubicBezTo>
                  <a:pt x="2379111" y="5359578"/>
                  <a:pt x="2322755" y="5335059"/>
                  <a:pt x="2194297" y="5355312"/>
                </a:cubicBezTo>
                <a:cubicBezTo>
                  <a:pt x="2065839" y="5375565"/>
                  <a:pt x="1567277" y="5326516"/>
                  <a:pt x="1388796" y="5355312"/>
                </a:cubicBezTo>
                <a:cubicBezTo>
                  <a:pt x="1210315" y="5384108"/>
                  <a:pt x="1065265" y="5359228"/>
                  <a:pt x="805502" y="5355312"/>
                </a:cubicBezTo>
                <a:cubicBezTo>
                  <a:pt x="545739" y="5351396"/>
                  <a:pt x="232075" y="5382704"/>
                  <a:pt x="0" y="5355312"/>
                </a:cubicBezTo>
                <a:cubicBezTo>
                  <a:pt x="-18923" y="5114231"/>
                  <a:pt x="2806" y="4800233"/>
                  <a:pt x="0" y="4578792"/>
                </a:cubicBezTo>
                <a:cubicBezTo>
                  <a:pt x="-2806" y="4357351"/>
                  <a:pt x="-12368" y="4032722"/>
                  <a:pt x="0" y="3855825"/>
                </a:cubicBezTo>
                <a:cubicBezTo>
                  <a:pt x="12368" y="3678928"/>
                  <a:pt x="-4228" y="3409149"/>
                  <a:pt x="0" y="3293517"/>
                </a:cubicBezTo>
                <a:cubicBezTo>
                  <a:pt x="4228" y="3177885"/>
                  <a:pt x="-30291" y="2731952"/>
                  <a:pt x="0" y="2516997"/>
                </a:cubicBezTo>
                <a:cubicBezTo>
                  <a:pt x="30291" y="2302042"/>
                  <a:pt x="-17983" y="2166909"/>
                  <a:pt x="0" y="2008242"/>
                </a:cubicBezTo>
                <a:cubicBezTo>
                  <a:pt x="17983" y="1849575"/>
                  <a:pt x="-17585" y="1655074"/>
                  <a:pt x="0" y="1445934"/>
                </a:cubicBezTo>
                <a:cubicBezTo>
                  <a:pt x="17585" y="1236794"/>
                  <a:pt x="-20250" y="934586"/>
                  <a:pt x="0" y="776520"/>
                </a:cubicBezTo>
                <a:cubicBezTo>
                  <a:pt x="20250" y="618454"/>
                  <a:pt x="-1297" y="301647"/>
                  <a:pt x="0" y="0"/>
                </a:cubicBezTo>
                <a:close/>
              </a:path>
            </a:pathLst>
          </a:custGeom>
          <a:noFill/>
          <a:ln>
            <a:solidFill>
              <a:schemeClr val="tx1"/>
            </a:solidFill>
            <a:extLst>
              <a:ext uri="{C807C97D-BFC1-408E-A445-0C87EB9F89A2}">
                <ask:lineSketchStyleProps xmlns:ask="http://schemas.microsoft.com/office/drawing/2018/sketchyshapes" sd="1496512970">
                  <a:prstGeom prst="rect">
                    <a:avLst/>
                  </a:prstGeom>
                  <ask:type>
                    <ask:lineSketchFreehand/>
                  </ask:type>
                </ask:lineSketchStyleProps>
              </a:ext>
            </a:extLst>
          </a:ln>
        </p:spPr>
        <p:txBody>
          <a:bodyPr wrap="square" rtlCol="0">
            <a:spAutoFit/>
          </a:bodyPr>
          <a:lstStyle/>
          <a:p>
            <a:r>
              <a:rPr lang="en-GB" b="1" u="sng" dirty="0">
                <a:highlight>
                  <a:srgbClr val="FFFF00"/>
                </a:highlight>
                <a:latin typeface="Comic Sans MS" panose="030F0702030302020204" pitchFamily="66" charset="0"/>
              </a:rPr>
              <a:t>Maths</a:t>
            </a:r>
          </a:p>
          <a:p>
            <a:endParaRPr lang="en-GB" dirty="0">
              <a:latin typeface="Comic Sans MS" panose="030F0702030302020204" pitchFamily="66" charset="0"/>
            </a:endParaRPr>
          </a:p>
          <a:p>
            <a:r>
              <a:rPr lang="en-GB" dirty="0">
                <a:latin typeface="Comic Sans MS" panose="030F0702030302020204" pitchFamily="66" charset="0"/>
              </a:rPr>
              <a:t>To be successful in maths in Y6, your child needs to: </a:t>
            </a:r>
          </a:p>
          <a:p>
            <a:endParaRPr lang="en-GB" dirty="0">
              <a:latin typeface="Comic Sans MS" panose="030F0702030302020204" pitchFamily="66" charset="0"/>
            </a:endParaRPr>
          </a:p>
          <a:p>
            <a:pPr marL="285750" indent="-285750">
              <a:buFont typeface="Wingdings" panose="05000000000000000000" pitchFamily="2" charset="2"/>
              <a:buChar char="v"/>
            </a:pPr>
            <a:r>
              <a:rPr lang="en-GB" dirty="0">
                <a:latin typeface="Comic Sans MS" panose="030F0702030302020204" pitchFamily="66" charset="0"/>
              </a:rPr>
              <a:t>Know four rules of number (addition, subtraction, multiplication and division.</a:t>
            </a:r>
          </a:p>
          <a:p>
            <a:endParaRPr lang="en-GB" dirty="0">
              <a:latin typeface="Comic Sans MS" panose="030F0702030302020204" pitchFamily="66" charset="0"/>
            </a:endParaRPr>
          </a:p>
          <a:p>
            <a:pPr marL="285750" indent="-285750">
              <a:buFont typeface="Wingdings" panose="05000000000000000000" pitchFamily="2" charset="2"/>
              <a:buChar char="v"/>
            </a:pPr>
            <a:r>
              <a:rPr lang="en-GB" dirty="0">
                <a:latin typeface="Comic Sans MS" panose="030F0702030302020204" pitchFamily="66" charset="0"/>
              </a:rPr>
              <a:t>Understand place Value (know what the value of each digit is in a number).</a:t>
            </a:r>
          </a:p>
          <a:p>
            <a:endParaRPr lang="en-GB" dirty="0">
              <a:latin typeface="Comic Sans MS" panose="030F0702030302020204" pitchFamily="66" charset="0"/>
            </a:endParaRPr>
          </a:p>
          <a:p>
            <a:pPr marL="285750" indent="-285750">
              <a:buFont typeface="Wingdings" panose="05000000000000000000" pitchFamily="2" charset="2"/>
              <a:buChar char="v"/>
            </a:pPr>
            <a:r>
              <a:rPr lang="en-GB" dirty="0">
                <a:latin typeface="Comic Sans MS" panose="030F0702030302020204" pitchFamily="66" charset="0"/>
              </a:rPr>
              <a:t>Know the names and properties of basic shapes</a:t>
            </a:r>
          </a:p>
          <a:p>
            <a:pPr marL="285750" indent="-285750">
              <a:buFont typeface="Wingdings" panose="05000000000000000000" pitchFamily="2" charset="2"/>
              <a:buChar char="v"/>
            </a:pPr>
            <a:endParaRPr lang="en-GB" dirty="0">
              <a:latin typeface="Comic Sans MS" panose="030F0702030302020204" pitchFamily="66" charset="0"/>
            </a:endParaRPr>
          </a:p>
          <a:p>
            <a:pPr marL="285750" indent="-285750">
              <a:buFont typeface="Wingdings" panose="05000000000000000000" pitchFamily="2" charset="2"/>
              <a:buChar char="v"/>
            </a:pPr>
            <a:r>
              <a:rPr lang="en-GB" dirty="0">
                <a:latin typeface="Comic Sans MS" panose="030F0702030302020204" pitchFamily="66" charset="0"/>
              </a:rPr>
              <a:t>Know their times tables well.</a:t>
            </a:r>
          </a:p>
          <a:p>
            <a:pPr marL="285750" indent="-285750">
              <a:buFont typeface="Wingdings" panose="05000000000000000000" pitchFamily="2" charset="2"/>
              <a:buChar char="v"/>
            </a:pPr>
            <a:r>
              <a:rPr lang="en-GB" dirty="0">
                <a:latin typeface="Comic Sans MS" panose="030F0702030302020204" pitchFamily="66" charset="0"/>
              </a:rPr>
              <a:t>Be able to tell the time using analogue and digital clock.</a:t>
            </a:r>
          </a:p>
          <a:p>
            <a:endParaRPr lang="en-GB" dirty="0">
              <a:latin typeface="Comic Sans MS" panose="030F0702030302020204" pitchFamily="66" charset="0"/>
            </a:endParaRPr>
          </a:p>
          <a:p>
            <a:pPr marL="285750" indent="-285750">
              <a:buFont typeface="Wingdings" panose="05000000000000000000" pitchFamily="2" charset="2"/>
              <a:buChar char="v"/>
            </a:pPr>
            <a:r>
              <a:rPr lang="en-GB" dirty="0">
                <a:latin typeface="Comic Sans MS" panose="030F0702030302020204" pitchFamily="66" charset="0"/>
              </a:rPr>
              <a:t>Understand basic fractions. </a:t>
            </a:r>
          </a:p>
          <a:p>
            <a:pPr marL="285750" indent="-285750">
              <a:buFont typeface="Wingdings" panose="05000000000000000000" pitchFamily="2" charset="2"/>
              <a:buChar char="v"/>
            </a:pPr>
            <a:endParaRPr lang="en-GB" dirty="0">
              <a:latin typeface="Comic Sans MS" panose="030F0702030302020204" pitchFamily="66" charset="0"/>
            </a:endParaRPr>
          </a:p>
        </p:txBody>
      </p:sp>
      <p:pic>
        <p:nvPicPr>
          <p:cNvPr id="4" name="Picture 3">
            <a:extLst>
              <a:ext uri="{FF2B5EF4-FFF2-40B4-BE49-F238E27FC236}">
                <a16:creationId xmlns:a16="http://schemas.microsoft.com/office/drawing/2014/main" id="{0F098C00-01F2-E34E-F90D-DBE0ECADCE7E}"/>
              </a:ext>
            </a:extLst>
          </p:cNvPr>
          <p:cNvPicPr>
            <a:picLocks noChangeAspect="1"/>
          </p:cNvPicPr>
          <p:nvPr/>
        </p:nvPicPr>
        <p:blipFill>
          <a:blip r:embed="rId2"/>
          <a:stretch>
            <a:fillRect/>
          </a:stretch>
        </p:blipFill>
        <p:spPr>
          <a:xfrm rot="19920953">
            <a:off x="437557" y="1249370"/>
            <a:ext cx="1893206" cy="1545475"/>
          </a:xfrm>
          <a:prstGeom prst="rect">
            <a:avLst/>
          </a:prstGeom>
        </p:spPr>
      </p:pic>
      <p:pic>
        <p:nvPicPr>
          <p:cNvPr id="5" name="Picture 4">
            <a:extLst>
              <a:ext uri="{FF2B5EF4-FFF2-40B4-BE49-F238E27FC236}">
                <a16:creationId xmlns:a16="http://schemas.microsoft.com/office/drawing/2014/main" id="{9512EF20-BED8-D926-7902-46D9A38A18D4}"/>
              </a:ext>
            </a:extLst>
          </p:cNvPr>
          <p:cNvPicPr>
            <a:picLocks noChangeAspect="1"/>
          </p:cNvPicPr>
          <p:nvPr/>
        </p:nvPicPr>
        <p:blipFill rotWithShape="1">
          <a:blip r:embed="rId3"/>
          <a:srcRect l="4090" t="33866" r="4090" b="12902"/>
          <a:stretch/>
        </p:blipFill>
        <p:spPr>
          <a:xfrm rot="995544">
            <a:off x="8483974" y="1331650"/>
            <a:ext cx="3456492" cy="1003177"/>
          </a:xfrm>
          <a:prstGeom prst="rect">
            <a:avLst/>
          </a:prstGeom>
        </p:spPr>
      </p:pic>
      <p:pic>
        <p:nvPicPr>
          <p:cNvPr id="6" name="Picture 5">
            <a:extLst>
              <a:ext uri="{FF2B5EF4-FFF2-40B4-BE49-F238E27FC236}">
                <a16:creationId xmlns:a16="http://schemas.microsoft.com/office/drawing/2014/main" id="{6D0BE883-0AAF-F400-3061-2E054D2A8B50}"/>
              </a:ext>
            </a:extLst>
          </p:cNvPr>
          <p:cNvPicPr>
            <a:picLocks noChangeAspect="1"/>
          </p:cNvPicPr>
          <p:nvPr/>
        </p:nvPicPr>
        <p:blipFill rotWithShape="1">
          <a:blip r:embed="rId4"/>
          <a:srcRect l="12431" t="16052" r="10935" b="6278"/>
          <a:stretch/>
        </p:blipFill>
        <p:spPr>
          <a:xfrm rot="1103137">
            <a:off x="9172346" y="3034365"/>
            <a:ext cx="2210706" cy="2987440"/>
          </a:xfrm>
          <a:prstGeom prst="rect">
            <a:avLst/>
          </a:prstGeom>
        </p:spPr>
      </p:pic>
      <p:pic>
        <p:nvPicPr>
          <p:cNvPr id="7" name="Picture 6">
            <a:extLst>
              <a:ext uri="{FF2B5EF4-FFF2-40B4-BE49-F238E27FC236}">
                <a16:creationId xmlns:a16="http://schemas.microsoft.com/office/drawing/2014/main" id="{8B57ED61-3904-F8B2-ECA3-B273098DBEF2}"/>
              </a:ext>
            </a:extLst>
          </p:cNvPr>
          <p:cNvPicPr>
            <a:picLocks noChangeAspect="1"/>
          </p:cNvPicPr>
          <p:nvPr/>
        </p:nvPicPr>
        <p:blipFill rotWithShape="1">
          <a:blip r:embed="rId5"/>
          <a:srcRect l="17410" t="16405" r="14494" b="16180"/>
          <a:stretch/>
        </p:blipFill>
        <p:spPr>
          <a:xfrm rot="20426127">
            <a:off x="898945" y="3093900"/>
            <a:ext cx="1839258" cy="1531004"/>
          </a:xfrm>
          <a:prstGeom prst="rect">
            <a:avLst/>
          </a:prstGeom>
        </p:spPr>
      </p:pic>
      <p:pic>
        <p:nvPicPr>
          <p:cNvPr id="8" name="Picture 7">
            <a:extLst>
              <a:ext uri="{FF2B5EF4-FFF2-40B4-BE49-F238E27FC236}">
                <a16:creationId xmlns:a16="http://schemas.microsoft.com/office/drawing/2014/main" id="{9D88AF3A-D468-4C15-DE5C-DC72D2613323}"/>
              </a:ext>
            </a:extLst>
          </p:cNvPr>
          <p:cNvPicPr>
            <a:picLocks noChangeAspect="1"/>
          </p:cNvPicPr>
          <p:nvPr/>
        </p:nvPicPr>
        <p:blipFill rotWithShape="1">
          <a:blip r:embed="rId6"/>
          <a:srcRect l="6151" t="9992" r="5659" b="8527"/>
          <a:stretch/>
        </p:blipFill>
        <p:spPr>
          <a:xfrm>
            <a:off x="239697" y="5113538"/>
            <a:ext cx="2654424" cy="1233996"/>
          </a:xfrm>
          <a:prstGeom prst="rect">
            <a:avLst/>
          </a:prstGeom>
        </p:spPr>
      </p:pic>
      <p:sp>
        <p:nvSpPr>
          <p:cNvPr id="9" name="TextBox 8">
            <a:extLst>
              <a:ext uri="{FF2B5EF4-FFF2-40B4-BE49-F238E27FC236}">
                <a16:creationId xmlns:a16="http://schemas.microsoft.com/office/drawing/2014/main" id="{7B246708-8C3B-1874-24DD-96A01AFFAF3E}"/>
              </a:ext>
            </a:extLst>
          </p:cNvPr>
          <p:cNvSpPr txBox="1"/>
          <p:nvPr/>
        </p:nvSpPr>
        <p:spPr>
          <a:xfrm>
            <a:off x="275208" y="6365289"/>
            <a:ext cx="4687409" cy="369332"/>
          </a:xfrm>
          <a:prstGeom prst="rect">
            <a:avLst/>
          </a:prstGeom>
          <a:noFill/>
        </p:spPr>
        <p:txBody>
          <a:bodyPr wrap="square" rtlCol="0">
            <a:spAutoFit/>
          </a:bodyPr>
          <a:lstStyle/>
          <a:p>
            <a:r>
              <a:rPr lang="en-GB" dirty="0"/>
              <a:t>Now let's try some maths…</a:t>
            </a:r>
          </a:p>
        </p:txBody>
      </p:sp>
    </p:spTree>
    <p:extLst>
      <p:ext uri="{BB962C8B-B14F-4D97-AF65-F5344CB8AC3E}">
        <p14:creationId xmlns:p14="http://schemas.microsoft.com/office/powerpoint/2010/main" val="6103253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board with black lines and numbers&#10;&#10;Description automatically generated">
            <a:extLst>
              <a:ext uri="{FF2B5EF4-FFF2-40B4-BE49-F238E27FC236}">
                <a16:creationId xmlns:a16="http://schemas.microsoft.com/office/drawing/2014/main" id="{7334343F-ECF8-D08C-7EF6-6BC7E9891D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798" y="0"/>
            <a:ext cx="11926199" cy="6348608"/>
          </a:xfrm>
          <a:prstGeom prst="rect">
            <a:avLst/>
          </a:prstGeom>
        </p:spPr>
      </p:pic>
    </p:spTree>
    <p:extLst>
      <p:ext uri="{BB962C8B-B14F-4D97-AF65-F5344CB8AC3E}">
        <p14:creationId xmlns:p14="http://schemas.microsoft.com/office/powerpoint/2010/main" val="2160390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ouple of numbers on a white background&#10;&#10;Description automatically generated">
            <a:extLst>
              <a:ext uri="{FF2B5EF4-FFF2-40B4-BE49-F238E27FC236}">
                <a16:creationId xmlns:a16="http://schemas.microsoft.com/office/drawing/2014/main" id="{A0EA790E-760B-5200-8C05-5D4D0C756807}"/>
              </a:ext>
            </a:extLst>
          </p:cNvPr>
          <p:cNvPicPr>
            <a:picLocks noChangeAspect="1"/>
          </p:cNvPicPr>
          <p:nvPr/>
        </p:nvPicPr>
        <p:blipFill rotWithShape="1">
          <a:blip r:embed="rId2">
            <a:extLst>
              <a:ext uri="{28A0092B-C50C-407E-A947-70E740481C1C}">
                <a14:useLocalDpi xmlns:a14="http://schemas.microsoft.com/office/drawing/2010/main" val="0"/>
              </a:ext>
            </a:extLst>
          </a:blip>
          <a:srcRect b="5875"/>
          <a:stretch/>
        </p:blipFill>
        <p:spPr>
          <a:xfrm>
            <a:off x="-1" y="3116062"/>
            <a:ext cx="12227481" cy="3116062"/>
          </a:xfrm>
          <a:prstGeom prst="rect">
            <a:avLst/>
          </a:prstGeom>
        </p:spPr>
      </p:pic>
      <p:pic>
        <p:nvPicPr>
          <p:cNvPr id="4" name="Picture 3">
            <a:extLst>
              <a:ext uri="{FF2B5EF4-FFF2-40B4-BE49-F238E27FC236}">
                <a16:creationId xmlns:a16="http://schemas.microsoft.com/office/drawing/2014/main" id="{DDEEBA96-4B6F-AE85-21A2-DDCDD757C593}"/>
              </a:ext>
            </a:extLst>
          </p:cNvPr>
          <p:cNvPicPr>
            <a:picLocks noChangeAspect="1"/>
          </p:cNvPicPr>
          <p:nvPr/>
        </p:nvPicPr>
        <p:blipFill>
          <a:blip r:embed="rId3"/>
          <a:stretch>
            <a:fillRect/>
          </a:stretch>
        </p:blipFill>
        <p:spPr>
          <a:xfrm>
            <a:off x="704031" y="160759"/>
            <a:ext cx="5377173" cy="3024660"/>
          </a:xfrm>
          <a:prstGeom prst="rect">
            <a:avLst/>
          </a:prstGeom>
        </p:spPr>
      </p:pic>
      <p:sp>
        <p:nvSpPr>
          <p:cNvPr id="5" name="Rectangle 4">
            <a:extLst>
              <a:ext uri="{FF2B5EF4-FFF2-40B4-BE49-F238E27FC236}">
                <a16:creationId xmlns:a16="http://schemas.microsoft.com/office/drawing/2014/main" id="{B0644AE8-11FB-1FBE-76EE-7204F8B1B3D7}"/>
              </a:ext>
            </a:extLst>
          </p:cNvPr>
          <p:cNvSpPr/>
          <p:nvPr/>
        </p:nvSpPr>
        <p:spPr>
          <a:xfrm>
            <a:off x="6995019" y="863327"/>
            <a:ext cx="2871620"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Answers</a:t>
            </a:r>
          </a:p>
        </p:txBody>
      </p:sp>
      <p:sp>
        <p:nvSpPr>
          <p:cNvPr id="2" name="TextBox 1">
            <a:extLst>
              <a:ext uri="{FF2B5EF4-FFF2-40B4-BE49-F238E27FC236}">
                <a16:creationId xmlns:a16="http://schemas.microsoft.com/office/drawing/2014/main" id="{6E38E945-9DE8-39E9-DFBE-31B77A908AF6}"/>
              </a:ext>
            </a:extLst>
          </p:cNvPr>
          <p:cNvSpPr txBox="1"/>
          <p:nvPr/>
        </p:nvSpPr>
        <p:spPr>
          <a:xfrm>
            <a:off x="756139" y="3490546"/>
            <a:ext cx="1037492" cy="369332"/>
          </a:xfrm>
          <a:prstGeom prst="rect">
            <a:avLst/>
          </a:prstGeom>
          <a:noFill/>
        </p:spPr>
        <p:txBody>
          <a:bodyPr wrap="square" rtlCol="0">
            <a:spAutoFit/>
          </a:bodyPr>
          <a:lstStyle/>
          <a:p>
            <a:r>
              <a:rPr lang="en-GB" b="1" dirty="0"/>
              <a:t>BIDMAS</a:t>
            </a:r>
          </a:p>
        </p:txBody>
      </p:sp>
      <p:sp>
        <p:nvSpPr>
          <p:cNvPr id="6" name="TextBox 5">
            <a:extLst>
              <a:ext uri="{FF2B5EF4-FFF2-40B4-BE49-F238E27FC236}">
                <a16:creationId xmlns:a16="http://schemas.microsoft.com/office/drawing/2014/main" id="{3F7FB1AD-C42B-E0EC-D088-5A4158368A54}"/>
              </a:ext>
            </a:extLst>
          </p:cNvPr>
          <p:cNvSpPr txBox="1"/>
          <p:nvPr/>
        </p:nvSpPr>
        <p:spPr>
          <a:xfrm>
            <a:off x="4528039" y="3472961"/>
            <a:ext cx="3358661" cy="369332"/>
          </a:xfrm>
          <a:prstGeom prst="rect">
            <a:avLst/>
          </a:prstGeom>
          <a:noFill/>
        </p:spPr>
        <p:txBody>
          <a:bodyPr wrap="square" rtlCol="0">
            <a:spAutoFit/>
          </a:bodyPr>
          <a:lstStyle/>
          <a:p>
            <a:r>
              <a:rPr lang="en-GB" b="1" dirty="0"/>
              <a:t>Explore different strategies</a:t>
            </a:r>
            <a:r>
              <a:rPr lang="en-GB" dirty="0"/>
              <a:t>.</a:t>
            </a:r>
          </a:p>
        </p:txBody>
      </p:sp>
      <p:sp>
        <p:nvSpPr>
          <p:cNvPr id="7" name="TextBox 6">
            <a:extLst>
              <a:ext uri="{FF2B5EF4-FFF2-40B4-BE49-F238E27FC236}">
                <a16:creationId xmlns:a16="http://schemas.microsoft.com/office/drawing/2014/main" id="{F070C476-8D5F-B95C-58B0-B97A57361DA2}"/>
              </a:ext>
            </a:extLst>
          </p:cNvPr>
          <p:cNvSpPr txBox="1"/>
          <p:nvPr/>
        </p:nvSpPr>
        <p:spPr>
          <a:xfrm>
            <a:off x="8598877" y="3455378"/>
            <a:ext cx="3068516" cy="369332"/>
          </a:xfrm>
          <a:prstGeom prst="rect">
            <a:avLst/>
          </a:prstGeom>
          <a:noFill/>
        </p:spPr>
        <p:txBody>
          <a:bodyPr wrap="square" rtlCol="0">
            <a:spAutoFit/>
          </a:bodyPr>
          <a:lstStyle/>
          <a:p>
            <a:r>
              <a:rPr lang="en-GB" b="1" dirty="0"/>
              <a:t>Represent and inverse</a:t>
            </a:r>
          </a:p>
        </p:txBody>
      </p:sp>
      <p:sp>
        <p:nvSpPr>
          <p:cNvPr id="8" name="Rectangle 7">
            <a:extLst>
              <a:ext uri="{FF2B5EF4-FFF2-40B4-BE49-F238E27FC236}">
                <a16:creationId xmlns:a16="http://schemas.microsoft.com/office/drawing/2014/main" id="{75B04CA5-048A-0C7C-48BE-7488C9E0E594}"/>
              </a:ext>
            </a:extLst>
          </p:cNvPr>
          <p:cNvSpPr/>
          <p:nvPr/>
        </p:nvSpPr>
        <p:spPr>
          <a:xfrm>
            <a:off x="8713177" y="2285999"/>
            <a:ext cx="2883877" cy="307731"/>
          </a:xfrm>
          <a:prstGeom prst="rect">
            <a:avLst/>
          </a:prstGeom>
          <a:solidFill>
            <a:schemeClr val="accent3">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549EF414-73C2-5ED0-6356-FA8BB6C2D355}"/>
              </a:ext>
            </a:extLst>
          </p:cNvPr>
          <p:cNvSpPr txBox="1"/>
          <p:nvPr/>
        </p:nvSpPr>
        <p:spPr>
          <a:xfrm>
            <a:off x="9785838" y="2268415"/>
            <a:ext cx="1134208" cy="369332"/>
          </a:xfrm>
          <a:prstGeom prst="rect">
            <a:avLst/>
          </a:prstGeom>
          <a:noFill/>
        </p:spPr>
        <p:txBody>
          <a:bodyPr wrap="square" rtlCol="0">
            <a:spAutoFit/>
          </a:bodyPr>
          <a:lstStyle/>
          <a:p>
            <a:r>
              <a:rPr lang="en-GB" dirty="0"/>
              <a:t>1097</a:t>
            </a:r>
          </a:p>
        </p:txBody>
      </p:sp>
      <p:sp>
        <p:nvSpPr>
          <p:cNvPr id="10" name="Rectangle 9">
            <a:extLst>
              <a:ext uri="{FF2B5EF4-FFF2-40B4-BE49-F238E27FC236}">
                <a16:creationId xmlns:a16="http://schemas.microsoft.com/office/drawing/2014/main" id="{8E12CD52-8B2A-9937-32C3-9E4475D8D7B2}"/>
              </a:ext>
            </a:extLst>
          </p:cNvPr>
          <p:cNvSpPr/>
          <p:nvPr/>
        </p:nvSpPr>
        <p:spPr>
          <a:xfrm>
            <a:off x="8721969" y="2620107"/>
            <a:ext cx="1371600" cy="325315"/>
          </a:xfrm>
          <a:prstGeom prst="rect">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1E1C5565-4E90-12E5-0811-D2B5CA80859E}"/>
              </a:ext>
            </a:extLst>
          </p:cNvPr>
          <p:cNvSpPr txBox="1"/>
          <p:nvPr/>
        </p:nvSpPr>
        <p:spPr>
          <a:xfrm>
            <a:off x="9117624" y="2628899"/>
            <a:ext cx="501161" cy="369332"/>
          </a:xfrm>
          <a:prstGeom prst="rect">
            <a:avLst/>
          </a:prstGeom>
          <a:noFill/>
        </p:spPr>
        <p:txBody>
          <a:bodyPr wrap="square" rtlCol="0">
            <a:spAutoFit/>
          </a:bodyPr>
          <a:lstStyle/>
          <a:p>
            <a:r>
              <a:rPr lang="en-GB" dirty="0"/>
              <a:t>83</a:t>
            </a:r>
          </a:p>
        </p:txBody>
      </p:sp>
      <p:sp>
        <p:nvSpPr>
          <p:cNvPr id="12" name="Rectangle 11">
            <a:extLst>
              <a:ext uri="{FF2B5EF4-FFF2-40B4-BE49-F238E27FC236}">
                <a16:creationId xmlns:a16="http://schemas.microsoft.com/office/drawing/2014/main" id="{0501BD7D-39A3-BED2-DDB4-132DB4588E5D}"/>
              </a:ext>
            </a:extLst>
          </p:cNvPr>
          <p:cNvSpPr/>
          <p:nvPr/>
        </p:nvSpPr>
        <p:spPr>
          <a:xfrm>
            <a:off x="10111154" y="2620108"/>
            <a:ext cx="1503484" cy="325315"/>
          </a:xfrm>
          <a:prstGeom prst="rect">
            <a:avLst/>
          </a:prstGeom>
          <a:solidFill>
            <a:schemeClr val="accent5">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4B8437C1-F347-871F-E619-5E19DA1FAE60}"/>
              </a:ext>
            </a:extLst>
          </p:cNvPr>
          <p:cNvSpPr txBox="1"/>
          <p:nvPr/>
        </p:nvSpPr>
        <p:spPr>
          <a:xfrm>
            <a:off x="10603523" y="2611316"/>
            <a:ext cx="474784" cy="369332"/>
          </a:xfrm>
          <a:prstGeom prst="rect">
            <a:avLst/>
          </a:prstGeom>
          <a:noFill/>
        </p:spPr>
        <p:txBody>
          <a:bodyPr wrap="square" rtlCol="0">
            <a:spAutoFit/>
          </a:bodyPr>
          <a:lstStyle/>
          <a:p>
            <a:r>
              <a:rPr lang="en-GB" dirty="0"/>
              <a:t>?</a:t>
            </a:r>
          </a:p>
        </p:txBody>
      </p:sp>
      <p:sp>
        <p:nvSpPr>
          <p:cNvPr id="14" name="TextBox 13">
            <a:extLst>
              <a:ext uri="{FF2B5EF4-FFF2-40B4-BE49-F238E27FC236}">
                <a16:creationId xmlns:a16="http://schemas.microsoft.com/office/drawing/2014/main" id="{FB365FD8-5F17-129E-2899-D2E693390892}"/>
              </a:ext>
            </a:extLst>
          </p:cNvPr>
          <p:cNvSpPr txBox="1"/>
          <p:nvPr/>
        </p:nvSpPr>
        <p:spPr>
          <a:xfrm>
            <a:off x="4431323" y="4862145"/>
            <a:ext cx="3385039" cy="369332"/>
          </a:xfrm>
          <a:prstGeom prst="rect">
            <a:avLst/>
          </a:prstGeom>
          <a:noFill/>
        </p:spPr>
        <p:txBody>
          <a:bodyPr wrap="square" rtlCol="0">
            <a:spAutoFit/>
          </a:bodyPr>
          <a:lstStyle/>
          <a:p>
            <a:r>
              <a:rPr lang="en-GB" b="1" dirty="0"/>
              <a:t>Understanding of place value.</a:t>
            </a:r>
          </a:p>
        </p:txBody>
      </p:sp>
      <p:sp>
        <p:nvSpPr>
          <p:cNvPr id="15" name="TextBox 14">
            <a:extLst>
              <a:ext uri="{FF2B5EF4-FFF2-40B4-BE49-F238E27FC236}">
                <a16:creationId xmlns:a16="http://schemas.microsoft.com/office/drawing/2014/main" id="{CC0D12C0-69B2-C169-BA33-3CF1887B8569}"/>
              </a:ext>
            </a:extLst>
          </p:cNvPr>
          <p:cNvSpPr txBox="1"/>
          <p:nvPr/>
        </p:nvSpPr>
        <p:spPr>
          <a:xfrm>
            <a:off x="8162192" y="4821115"/>
            <a:ext cx="3385039" cy="369332"/>
          </a:xfrm>
          <a:prstGeom prst="rect">
            <a:avLst/>
          </a:prstGeom>
          <a:noFill/>
        </p:spPr>
        <p:txBody>
          <a:bodyPr wrap="square" rtlCol="0">
            <a:spAutoFit/>
          </a:bodyPr>
          <a:lstStyle/>
          <a:p>
            <a:r>
              <a:rPr lang="en-GB" b="1" dirty="0"/>
              <a:t>Understanding of fractions.</a:t>
            </a:r>
          </a:p>
        </p:txBody>
      </p:sp>
      <p:sp>
        <p:nvSpPr>
          <p:cNvPr id="16" name="TextBox 15">
            <a:extLst>
              <a:ext uri="{FF2B5EF4-FFF2-40B4-BE49-F238E27FC236}">
                <a16:creationId xmlns:a16="http://schemas.microsoft.com/office/drawing/2014/main" id="{C667FAEF-F7D1-1D16-416C-DF0B6385B669}"/>
              </a:ext>
            </a:extLst>
          </p:cNvPr>
          <p:cNvSpPr txBox="1"/>
          <p:nvPr/>
        </p:nvSpPr>
        <p:spPr>
          <a:xfrm>
            <a:off x="565638" y="4873868"/>
            <a:ext cx="3385039" cy="369332"/>
          </a:xfrm>
          <a:prstGeom prst="rect">
            <a:avLst/>
          </a:prstGeom>
          <a:noFill/>
        </p:spPr>
        <p:txBody>
          <a:bodyPr wrap="square" rtlCol="0">
            <a:spAutoFit/>
          </a:bodyPr>
          <a:lstStyle/>
          <a:p>
            <a:r>
              <a:rPr lang="en-GB" b="1" dirty="0"/>
              <a:t>Understanding of percentages.</a:t>
            </a:r>
          </a:p>
        </p:txBody>
      </p:sp>
    </p:spTree>
    <p:extLst>
      <p:ext uri="{BB962C8B-B14F-4D97-AF65-F5344CB8AC3E}">
        <p14:creationId xmlns:p14="http://schemas.microsoft.com/office/powerpoint/2010/main" val="42231298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ece of clothing with price tags&#10;&#10;Description automatically generated">
            <a:extLst>
              <a:ext uri="{FF2B5EF4-FFF2-40B4-BE49-F238E27FC236}">
                <a16:creationId xmlns:a16="http://schemas.microsoft.com/office/drawing/2014/main" id="{F4707889-81B7-9381-8579-0A6DAE9624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672" y="137856"/>
            <a:ext cx="6246048" cy="6511209"/>
          </a:xfrm>
          <a:prstGeom prst="rect">
            <a:avLst/>
          </a:prstGeom>
        </p:spPr>
      </p:pic>
      <p:sp>
        <p:nvSpPr>
          <p:cNvPr id="4" name="TextBox 3">
            <a:extLst>
              <a:ext uri="{FF2B5EF4-FFF2-40B4-BE49-F238E27FC236}">
                <a16:creationId xmlns:a16="http://schemas.microsoft.com/office/drawing/2014/main" id="{747EEBB5-692C-AEBB-0A47-1A8E49778525}"/>
              </a:ext>
            </a:extLst>
          </p:cNvPr>
          <p:cNvSpPr txBox="1"/>
          <p:nvPr/>
        </p:nvSpPr>
        <p:spPr>
          <a:xfrm>
            <a:off x="7439488" y="159798"/>
            <a:ext cx="4616388" cy="369332"/>
          </a:xfrm>
          <a:prstGeom prst="rect">
            <a:avLst/>
          </a:prstGeom>
          <a:noFill/>
        </p:spPr>
        <p:txBody>
          <a:bodyPr wrap="square" rtlCol="0">
            <a:spAutoFit/>
          </a:bodyPr>
          <a:lstStyle/>
          <a:p>
            <a:r>
              <a:rPr lang="en-GB" dirty="0"/>
              <a:t>Draw a bar model to represent this problem.</a:t>
            </a:r>
          </a:p>
        </p:txBody>
      </p:sp>
      <p:sp>
        <p:nvSpPr>
          <p:cNvPr id="2" name="TextBox 1">
            <a:extLst>
              <a:ext uri="{FF2B5EF4-FFF2-40B4-BE49-F238E27FC236}">
                <a16:creationId xmlns:a16="http://schemas.microsoft.com/office/drawing/2014/main" id="{47A2DDD6-C849-E773-170F-4A597E2B3A32}"/>
              </a:ext>
            </a:extLst>
          </p:cNvPr>
          <p:cNvSpPr txBox="1"/>
          <p:nvPr/>
        </p:nvSpPr>
        <p:spPr>
          <a:xfrm>
            <a:off x="5292969" y="167053"/>
            <a:ext cx="1951893" cy="646331"/>
          </a:xfrm>
          <a:prstGeom prst="rect">
            <a:avLst/>
          </a:prstGeom>
          <a:solidFill>
            <a:schemeClr val="accent5">
              <a:lumMod val="60000"/>
              <a:lumOff val="40000"/>
            </a:schemeClr>
          </a:solidFill>
        </p:spPr>
        <p:txBody>
          <a:bodyPr wrap="square" rtlCol="0">
            <a:spAutoFit/>
          </a:bodyPr>
          <a:lstStyle/>
          <a:p>
            <a:r>
              <a:rPr lang="en-GB" dirty="0"/>
              <a:t>Reasoning: Real world maths</a:t>
            </a:r>
          </a:p>
        </p:txBody>
      </p:sp>
    </p:spTree>
    <p:extLst>
      <p:ext uri="{BB962C8B-B14F-4D97-AF65-F5344CB8AC3E}">
        <p14:creationId xmlns:p14="http://schemas.microsoft.com/office/powerpoint/2010/main" val="18476390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ece of clothing with price tags&#10;&#10;Description automatically generated">
            <a:extLst>
              <a:ext uri="{FF2B5EF4-FFF2-40B4-BE49-F238E27FC236}">
                <a16:creationId xmlns:a16="http://schemas.microsoft.com/office/drawing/2014/main" id="{F4707889-81B7-9381-8579-0A6DAE9624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672" y="137856"/>
            <a:ext cx="6246048" cy="6511209"/>
          </a:xfrm>
          <a:prstGeom prst="rect">
            <a:avLst/>
          </a:prstGeom>
        </p:spPr>
      </p:pic>
      <p:pic>
        <p:nvPicPr>
          <p:cNvPr id="4" name="Picture 3" descr="A white rectangular object with black text&#10;&#10;Description automatically generated">
            <a:extLst>
              <a:ext uri="{FF2B5EF4-FFF2-40B4-BE49-F238E27FC236}">
                <a16:creationId xmlns:a16="http://schemas.microsoft.com/office/drawing/2014/main" id="{0146E5B2-97C3-E6ED-DB0F-9CAA43CBA954}"/>
              </a:ext>
            </a:extLst>
          </p:cNvPr>
          <p:cNvPicPr>
            <a:picLocks noChangeAspect="1"/>
          </p:cNvPicPr>
          <p:nvPr/>
        </p:nvPicPr>
        <p:blipFill rotWithShape="1">
          <a:blip r:embed="rId3">
            <a:extLst>
              <a:ext uri="{28A0092B-C50C-407E-A947-70E740481C1C}">
                <a14:useLocalDpi xmlns:a14="http://schemas.microsoft.com/office/drawing/2010/main" val="0"/>
              </a:ext>
            </a:extLst>
          </a:blip>
          <a:srcRect l="12099" t="47170" r="50759" b="30865"/>
          <a:stretch/>
        </p:blipFill>
        <p:spPr>
          <a:xfrm>
            <a:off x="807868" y="5893511"/>
            <a:ext cx="4429957" cy="542800"/>
          </a:xfrm>
          <a:prstGeom prst="rect">
            <a:avLst/>
          </a:prstGeom>
        </p:spPr>
      </p:pic>
      <p:sp>
        <p:nvSpPr>
          <p:cNvPr id="5" name="TextBox 4">
            <a:extLst>
              <a:ext uri="{FF2B5EF4-FFF2-40B4-BE49-F238E27FC236}">
                <a16:creationId xmlns:a16="http://schemas.microsoft.com/office/drawing/2014/main" id="{20C74710-3399-31C8-8B2E-5DCC76D894E3}"/>
              </a:ext>
            </a:extLst>
          </p:cNvPr>
          <p:cNvSpPr txBox="1"/>
          <p:nvPr/>
        </p:nvSpPr>
        <p:spPr>
          <a:xfrm>
            <a:off x="684589" y="3080202"/>
            <a:ext cx="3954597" cy="2308324"/>
          </a:xfrm>
          <a:prstGeom prst="rect">
            <a:avLst/>
          </a:prstGeom>
          <a:noFill/>
        </p:spPr>
        <p:txBody>
          <a:bodyPr wrap="square" rtlCol="0">
            <a:spAutoFit/>
          </a:bodyPr>
          <a:lstStyle/>
          <a:p>
            <a:r>
              <a:rPr lang="en-GB" sz="2400" b="1" dirty="0"/>
              <a:t>3 x £3.25 = £9.75</a:t>
            </a:r>
          </a:p>
          <a:p>
            <a:endParaRPr lang="en-GB" sz="2400" b="1" dirty="0"/>
          </a:p>
          <a:p>
            <a:r>
              <a:rPr lang="en-GB" sz="2400" b="1" dirty="0"/>
              <a:t>£9.75 + £4.99 = £14.74</a:t>
            </a:r>
          </a:p>
          <a:p>
            <a:endParaRPr lang="en-GB" sz="2400" b="1" dirty="0"/>
          </a:p>
          <a:p>
            <a:r>
              <a:rPr lang="en-GB" sz="2400" b="1" dirty="0"/>
              <a:t>£15 - £14.74 = 26p</a:t>
            </a:r>
          </a:p>
        </p:txBody>
      </p:sp>
      <p:sp>
        <p:nvSpPr>
          <p:cNvPr id="7" name="TextBox 6">
            <a:extLst>
              <a:ext uri="{FF2B5EF4-FFF2-40B4-BE49-F238E27FC236}">
                <a16:creationId xmlns:a16="http://schemas.microsoft.com/office/drawing/2014/main" id="{8BBB0D28-E86B-E55B-D68E-BF7DC24D372C}"/>
              </a:ext>
            </a:extLst>
          </p:cNvPr>
          <p:cNvSpPr txBox="1"/>
          <p:nvPr/>
        </p:nvSpPr>
        <p:spPr>
          <a:xfrm>
            <a:off x="5018102" y="4524937"/>
            <a:ext cx="946280" cy="584775"/>
          </a:xfrm>
          <a:prstGeom prst="rect">
            <a:avLst/>
          </a:prstGeom>
          <a:noFill/>
        </p:spPr>
        <p:txBody>
          <a:bodyPr wrap="square">
            <a:spAutoFit/>
          </a:bodyPr>
          <a:lstStyle/>
          <a:p>
            <a:r>
              <a:rPr lang="en-GB" sz="3200" b="1" dirty="0"/>
              <a:t>26p</a:t>
            </a:r>
            <a:endParaRPr lang="en-GB" sz="3200" dirty="0"/>
          </a:p>
        </p:txBody>
      </p:sp>
      <p:sp>
        <p:nvSpPr>
          <p:cNvPr id="9" name="TextBox 8">
            <a:extLst>
              <a:ext uri="{FF2B5EF4-FFF2-40B4-BE49-F238E27FC236}">
                <a16:creationId xmlns:a16="http://schemas.microsoft.com/office/drawing/2014/main" id="{0BDF3BA4-760D-6D0E-84AD-4E1EAFCBD691}"/>
              </a:ext>
            </a:extLst>
          </p:cNvPr>
          <p:cNvSpPr txBox="1"/>
          <p:nvPr/>
        </p:nvSpPr>
        <p:spPr>
          <a:xfrm>
            <a:off x="7439488" y="159798"/>
            <a:ext cx="4616388" cy="369332"/>
          </a:xfrm>
          <a:prstGeom prst="rect">
            <a:avLst/>
          </a:prstGeom>
          <a:noFill/>
        </p:spPr>
        <p:txBody>
          <a:bodyPr wrap="square" rtlCol="0">
            <a:spAutoFit/>
          </a:bodyPr>
          <a:lstStyle/>
          <a:p>
            <a:r>
              <a:rPr lang="en-GB" dirty="0"/>
              <a:t>Draw a bar model to represent this problem.</a:t>
            </a:r>
          </a:p>
        </p:txBody>
      </p:sp>
      <p:sp>
        <p:nvSpPr>
          <p:cNvPr id="10" name="Rectangle 9">
            <a:extLst>
              <a:ext uri="{FF2B5EF4-FFF2-40B4-BE49-F238E27FC236}">
                <a16:creationId xmlns:a16="http://schemas.microsoft.com/office/drawing/2014/main" id="{E90A9BA6-D839-A5F8-B484-DDA777123574}"/>
              </a:ext>
            </a:extLst>
          </p:cNvPr>
          <p:cNvSpPr/>
          <p:nvPr/>
        </p:nvSpPr>
        <p:spPr>
          <a:xfrm>
            <a:off x="7474998" y="843379"/>
            <a:ext cx="4367814" cy="479394"/>
          </a:xfrm>
          <a:prstGeom prst="rect">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D361D47F-2EB8-9382-6DA0-F9818AADFCD5}"/>
              </a:ext>
            </a:extLst>
          </p:cNvPr>
          <p:cNvSpPr txBox="1"/>
          <p:nvPr/>
        </p:nvSpPr>
        <p:spPr>
          <a:xfrm>
            <a:off x="9392575" y="878889"/>
            <a:ext cx="1677880" cy="369332"/>
          </a:xfrm>
          <a:prstGeom prst="rect">
            <a:avLst/>
          </a:prstGeom>
          <a:noFill/>
        </p:spPr>
        <p:txBody>
          <a:bodyPr wrap="square" rtlCol="0">
            <a:spAutoFit/>
          </a:bodyPr>
          <a:lstStyle/>
          <a:p>
            <a:r>
              <a:rPr lang="en-GB" b="1" dirty="0"/>
              <a:t>£15</a:t>
            </a:r>
          </a:p>
        </p:txBody>
      </p:sp>
      <p:sp>
        <p:nvSpPr>
          <p:cNvPr id="12" name="Rectangle 11">
            <a:extLst>
              <a:ext uri="{FF2B5EF4-FFF2-40B4-BE49-F238E27FC236}">
                <a16:creationId xmlns:a16="http://schemas.microsoft.com/office/drawing/2014/main" id="{92CD266A-A8BC-4697-1653-B114417F4E5C}"/>
              </a:ext>
            </a:extLst>
          </p:cNvPr>
          <p:cNvSpPr/>
          <p:nvPr/>
        </p:nvSpPr>
        <p:spPr>
          <a:xfrm>
            <a:off x="7474998" y="1376039"/>
            <a:ext cx="790461" cy="354149"/>
          </a:xfrm>
          <a:prstGeom prst="rect">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57E5CCE9-4909-89CF-DAE3-B19181943189}"/>
              </a:ext>
            </a:extLst>
          </p:cNvPr>
          <p:cNvSpPr/>
          <p:nvPr/>
        </p:nvSpPr>
        <p:spPr>
          <a:xfrm>
            <a:off x="8307063" y="1359678"/>
            <a:ext cx="756255" cy="379475"/>
          </a:xfrm>
          <a:prstGeom prst="rect">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3C0906DD-3989-E0D3-0229-353E66030A66}"/>
              </a:ext>
            </a:extLst>
          </p:cNvPr>
          <p:cNvSpPr/>
          <p:nvPr/>
        </p:nvSpPr>
        <p:spPr>
          <a:xfrm>
            <a:off x="9932894" y="1377517"/>
            <a:ext cx="1519300" cy="388529"/>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DE36E35A-0D6E-91BA-D336-BCEE4E81171C}"/>
              </a:ext>
            </a:extLst>
          </p:cNvPr>
          <p:cNvSpPr txBox="1"/>
          <p:nvPr/>
        </p:nvSpPr>
        <p:spPr>
          <a:xfrm>
            <a:off x="7683622" y="1447786"/>
            <a:ext cx="890726" cy="276999"/>
          </a:xfrm>
          <a:prstGeom prst="rect">
            <a:avLst/>
          </a:prstGeom>
          <a:noFill/>
        </p:spPr>
        <p:txBody>
          <a:bodyPr wrap="square" rtlCol="0">
            <a:spAutoFit/>
          </a:bodyPr>
          <a:lstStyle/>
          <a:p>
            <a:r>
              <a:rPr lang="en-GB" sz="1200" dirty="0"/>
              <a:t>T shirt</a:t>
            </a:r>
          </a:p>
        </p:txBody>
      </p:sp>
      <p:sp>
        <p:nvSpPr>
          <p:cNvPr id="16" name="TextBox 15">
            <a:extLst>
              <a:ext uri="{FF2B5EF4-FFF2-40B4-BE49-F238E27FC236}">
                <a16:creationId xmlns:a16="http://schemas.microsoft.com/office/drawing/2014/main" id="{30EDD52E-9EAF-66E4-A444-CF2AF563854A}"/>
              </a:ext>
            </a:extLst>
          </p:cNvPr>
          <p:cNvSpPr txBox="1"/>
          <p:nvPr/>
        </p:nvSpPr>
        <p:spPr>
          <a:xfrm>
            <a:off x="8359979" y="1447757"/>
            <a:ext cx="703338" cy="261610"/>
          </a:xfrm>
          <a:prstGeom prst="rect">
            <a:avLst/>
          </a:prstGeom>
          <a:noFill/>
        </p:spPr>
        <p:txBody>
          <a:bodyPr wrap="square" rtlCol="0">
            <a:spAutoFit/>
          </a:bodyPr>
          <a:lstStyle/>
          <a:p>
            <a:r>
              <a:rPr lang="en-GB" sz="1100" dirty="0"/>
              <a:t>T shirt</a:t>
            </a:r>
          </a:p>
        </p:txBody>
      </p:sp>
      <p:sp>
        <p:nvSpPr>
          <p:cNvPr id="17" name="TextBox 16">
            <a:extLst>
              <a:ext uri="{FF2B5EF4-FFF2-40B4-BE49-F238E27FC236}">
                <a16:creationId xmlns:a16="http://schemas.microsoft.com/office/drawing/2014/main" id="{89702A49-22D0-54E6-D805-9E3C24C40052}"/>
              </a:ext>
            </a:extLst>
          </p:cNvPr>
          <p:cNvSpPr txBox="1"/>
          <p:nvPr/>
        </p:nvSpPr>
        <p:spPr>
          <a:xfrm>
            <a:off x="10219678" y="1510683"/>
            <a:ext cx="825624" cy="307777"/>
          </a:xfrm>
          <a:prstGeom prst="rect">
            <a:avLst/>
          </a:prstGeom>
          <a:noFill/>
        </p:spPr>
        <p:txBody>
          <a:bodyPr wrap="square" rtlCol="0">
            <a:spAutoFit/>
          </a:bodyPr>
          <a:lstStyle/>
          <a:p>
            <a:r>
              <a:rPr lang="en-GB" sz="1400" dirty="0"/>
              <a:t>shorts</a:t>
            </a:r>
          </a:p>
        </p:txBody>
      </p:sp>
      <p:sp>
        <p:nvSpPr>
          <p:cNvPr id="18" name="Rectangle 17">
            <a:extLst>
              <a:ext uri="{FF2B5EF4-FFF2-40B4-BE49-F238E27FC236}">
                <a16:creationId xmlns:a16="http://schemas.microsoft.com/office/drawing/2014/main" id="{D2118E46-58D5-B041-CFAB-930A69AD8830}"/>
              </a:ext>
            </a:extLst>
          </p:cNvPr>
          <p:cNvSpPr/>
          <p:nvPr/>
        </p:nvSpPr>
        <p:spPr>
          <a:xfrm>
            <a:off x="11514338" y="1597981"/>
            <a:ext cx="355107" cy="457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076EA5C5-B176-2E42-ADEC-4B449F09E435}"/>
              </a:ext>
            </a:extLst>
          </p:cNvPr>
          <p:cNvSpPr txBox="1"/>
          <p:nvPr/>
        </p:nvSpPr>
        <p:spPr>
          <a:xfrm>
            <a:off x="11162191" y="2370338"/>
            <a:ext cx="1029809" cy="369332"/>
          </a:xfrm>
          <a:prstGeom prst="rect">
            <a:avLst/>
          </a:prstGeom>
          <a:noFill/>
        </p:spPr>
        <p:txBody>
          <a:bodyPr wrap="square" rtlCol="0">
            <a:spAutoFit/>
          </a:bodyPr>
          <a:lstStyle/>
          <a:p>
            <a:r>
              <a:rPr lang="en-GB" dirty="0"/>
              <a:t>change</a:t>
            </a:r>
          </a:p>
        </p:txBody>
      </p:sp>
      <p:cxnSp>
        <p:nvCxnSpPr>
          <p:cNvPr id="21" name="Straight Arrow Connector 20">
            <a:extLst>
              <a:ext uri="{FF2B5EF4-FFF2-40B4-BE49-F238E27FC236}">
                <a16:creationId xmlns:a16="http://schemas.microsoft.com/office/drawing/2014/main" id="{11213D12-8F41-0B78-46D2-74A431B2EEF0}"/>
              </a:ext>
            </a:extLst>
          </p:cNvPr>
          <p:cNvCxnSpPr>
            <a:cxnSpLocks/>
            <a:stCxn id="19" idx="0"/>
          </p:cNvCxnSpPr>
          <p:nvPr/>
        </p:nvCxnSpPr>
        <p:spPr>
          <a:xfrm flipV="1">
            <a:off x="11677096" y="1713390"/>
            <a:ext cx="0" cy="65694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2" name="Picture 1">
            <a:extLst>
              <a:ext uri="{FF2B5EF4-FFF2-40B4-BE49-F238E27FC236}">
                <a16:creationId xmlns:a16="http://schemas.microsoft.com/office/drawing/2014/main" id="{E2579734-CE42-519B-FD04-C3C9E5F9C614}"/>
              </a:ext>
            </a:extLst>
          </p:cNvPr>
          <p:cNvPicPr>
            <a:picLocks noChangeAspect="1"/>
          </p:cNvPicPr>
          <p:nvPr/>
        </p:nvPicPr>
        <p:blipFill>
          <a:blip r:embed="rId4"/>
          <a:stretch>
            <a:fillRect/>
          </a:stretch>
        </p:blipFill>
        <p:spPr>
          <a:xfrm>
            <a:off x="9088205" y="1360468"/>
            <a:ext cx="810838" cy="396614"/>
          </a:xfrm>
          <a:prstGeom prst="rect">
            <a:avLst/>
          </a:prstGeom>
        </p:spPr>
      </p:pic>
      <p:pic>
        <p:nvPicPr>
          <p:cNvPr id="6" name="Picture 5">
            <a:extLst>
              <a:ext uri="{FF2B5EF4-FFF2-40B4-BE49-F238E27FC236}">
                <a16:creationId xmlns:a16="http://schemas.microsoft.com/office/drawing/2014/main" id="{969BF84A-31D4-590A-3CC6-68E561482FDC}"/>
              </a:ext>
            </a:extLst>
          </p:cNvPr>
          <p:cNvPicPr>
            <a:picLocks noChangeAspect="1"/>
          </p:cNvPicPr>
          <p:nvPr/>
        </p:nvPicPr>
        <p:blipFill>
          <a:blip r:embed="rId5"/>
          <a:stretch>
            <a:fillRect/>
          </a:stretch>
        </p:blipFill>
        <p:spPr>
          <a:xfrm>
            <a:off x="9140025" y="1456752"/>
            <a:ext cx="707197" cy="304826"/>
          </a:xfrm>
          <a:prstGeom prst="rect">
            <a:avLst/>
          </a:prstGeom>
        </p:spPr>
      </p:pic>
    </p:spTree>
    <p:extLst>
      <p:ext uri="{BB962C8B-B14F-4D97-AF65-F5344CB8AC3E}">
        <p14:creationId xmlns:p14="http://schemas.microsoft.com/office/powerpoint/2010/main" val="42207210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2DADDB5-6835-996F-0EB7-86D7B61ADC46}"/>
              </a:ext>
            </a:extLst>
          </p:cNvPr>
          <p:cNvSpPr/>
          <p:nvPr/>
        </p:nvSpPr>
        <p:spPr>
          <a:xfrm>
            <a:off x="1101768" y="279794"/>
            <a:ext cx="9368270" cy="923330"/>
          </a:xfrm>
          <a:prstGeom prst="rect">
            <a:avLst/>
          </a:prstGeom>
          <a:noFill/>
        </p:spPr>
        <p:txBody>
          <a:bodyPr wrap="none" lIns="91440" tIns="45720" rIns="91440" bIns="45720">
            <a:spAutoFit/>
          </a:bodyPr>
          <a:lstStyle/>
          <a:p>
            <a:pPr algn="ctr"/>
            <a:r>
              <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omic Sans MS" panose="030F0702030302020204" pitchFamily="66" charset="0"/>
              </a:rPr>
              <a:t>Academic Readiness for Y6</a:t>
            </a:r>
          </a:p>
        </p:txBody>
      </p:sp>
      <p:sp>
        <p:nvSpPr>
          <p:cNvPr id="3" name="TextBox 2">
            <a:extLst>
              <a:ext uri="{FF2B5EF4-FFF2-40B4-BE49-F238E27FC236}">
                <a16:creationId xmlns:a16="http://schemas.microsoft.com/office/drawing/2014/main" id="{43EF24B5-2251-5B1A-B25E-273DE3B172DB}"/>
              </a:ext>
            </a:extLst>
          </p:cNvPr>
          <p:cNvSpPr txBox="1"/>
          <p:nvPr/>
        </p:nvSpPr>
        <p:spPr>
          <a:xfrm>
            <a:off x="3848431" y="1630017"/>
            <a:ext cx="3697358" cy="3970318"/>
          </a:xfrm>
          <a:custGeom>
            <a:avLst/>
            <a:gdLst>
              <a:gd name="connsiteX0" fmla="*/ 0 w 3697358"/>
              <a:gd name="connsiteY0" fmla="*/ 0 h 3970318"/>
              <a:gd name="connsiteX1" fmla="*/ 690173 w 3697358"/>
              <a:gd name="connsiteY1" fmla="*/ 0 h 3970318"/>
              <a:gd name="connsiteX2" fmla="*/ 1195479 w 3697358"/>
              <a:gd name="connsiteY2" fmla="*/ 0 h 3970318"/>
              <a:gd name="connsiteX3" fmla="*/ 1737758 w 3697358"/>
              <a:gd name="connsiteY3" fmla="*/ 0 h 3970318"/>
              <a:gd name="connsiteX4" fmla="*/ 2390958 w 3697358"/>
              <a:gd name="connsiteY4" fmla="*/ 0 h 3970318"/>
              <a:gd name="connsiteX5" fmla="*/ 2933237 w 3697358"/>
              <a:gd name="connsiteY5" fmla="*/ 0 h 3970318"/>
              <a:gd name="connsiteX6" fmla="*/ 3697358 w 3697358"/>
              <a:gd name="connsiteY6" fmla="*/ 0 h 3970318"/>
              <a:gd name="connsiteX7" fmla="*/ 3697358 w 3697358"/>
              <a:gd name="connsiteY7" fmla="*/ 661720 h 3970318"/>
              <a:gd name="connsiteX8" fmla="*/ 3697358 w 3697358"/>
              <a:gd name="connsiteY8" fmla="*/ 1204330 h 3970318"/>
              <a:gd name="connsiteX9" fmla="*/ 3697358 w 3697358"/>
              <a:gd name="connsiteY9" fmla="*/ 1945456 h 3970318"/>
              <a:gd name="connsiteX10" fmla="*/ 3697358 w 3697358"/>
              <a:gd name="connsiteY10" fmla="*/ 2607175 h 3970318"/>
              <a:gd name="connsiteX11" fmla="*/ 3697358 w 3697358"/>
              <a:gd name="connsiteY11" fmla="*/ 3189489 h 3970318"/>
              <a:gd name="connsiteX12" fmla="*/ 3697358 w 3697358"/>
              <a:gd name="connsiteY12" fmla="*/ 3970318 h 3970318"/>
              <a:gd name="connsiteX13" fmla="*/ 3155079 w 3697358"/>
              <a:gd name="connsiteY13" fmla="*/ 3970318 h 3970318"/>
              <a:gd name="connsiteX14" fmla="*/ 2501879 w 3697358"/>
              <a:gd name="connsiteY14" fmla="*/ 3970318 h 3970318"/>
              <a:gd name="connsiteX15" fmla="*/ 1885653 w 3697358"/>
              <a:gd name="connsiteY15" fmla="*/ 3970318 h 3970318"/>
              <a:gd name="connsiteX16" fmla="*/ 1232453 w 3697358"/>
              <a:gd name="connsiteY16" fmla="*/ 3970318 h 3970318"/>
              <a:gd name="connsiteX17" fmla="*/ 727147 w 3697358"/>
              <a:gd name="connsiteY17" fmla="*/ 3970318 h 3970318"/>
              <a:gd name="connsiteX18" fmla="*/ 0 w 3697358"/>
              <a:gd name="connsiteY18" fmla="*/ 3970318 h 3970318"/>
              <a:gd name="connsiteX19" fmla="*/ 0 w 3697358"/>
              <a:gd name="connsiteY19" fmla="*/ 3427708 h 3970318"/>
              <a:gd name="connsiteX20" fmla="*/ 0 w 3697358"/>
              <a:gd name="connsiteY20" fmla="*/ 2726285 h 3970318"/>
              <a:gd name="connsiteX21" fmla="*/ 0 w 3697358"/>
              <a:gd name="connsiteY21" fmla="*/ 2143972 h 3970318"/>
              <a:gd name="connsiteX22" fmla="*/ 0 w 3697358"/>
              <a:gd name="connsiteY22" fmla="*/ 1561658 h 3970318"/>
              <a:gd name="connsiteX23" fmla="*/ 0 w 3697358"/>
              <a:gd name="connsiteY23" fmla="*/ 899939 h 3970318"/>
              <a:gd name="connsiteX24" fmla="*/ 0 w 3697358"/>
              <a:gd name="connsiteY24" fmla="*/ 0 h 3970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697358" h="3970318" extrusionOk="0">
                <a:moveTo>
                  <a:pt x="0" y="0"/>
                </a:moveTo>
                <a:cubicBezTo>
                  <a:pt x="311704" y="-4408"/>
                  <a:pt x="382409" y="-27820"/>
                  <a:pt x="690173" y="0"/>
                </a:cubicBezTo>
                <a:cubicBezTo>
                  <a:pt x="997937" y="27820"/>
                  <a:pt x="956078" y="-18931"/>
                  <a:pt x="1195479" y="0"/>
                </a:cubicBezTo>
                <a:cubicBezTo>
                  <a:pt x="1434880" y="18931"/>
                  <a:pt x="1485806" y="6660"/>
                  <a:pt x="1737758" y="0"/>
                </a:cubicBezTo>
                <a:cubicBezTo>
                  <a:pt x="1989710" y="-6660"/>
                  <a:pt x="2192820" y="21000"/>
                  <a:pt x="2390958" y="0"/>
                </a:cubicBezTo>
                <a:cubicBezTo>
                  <a:pt x="2589096" y="-21000"/>
                  <a:pt x="2804759" y="-8682"/>
                  <a:pt x="2933237" y="0"/>
                </a:cubicBezTo>
                <a:cubicBezTo>
                  <a:pt x="3061715" y="8682"/>
                  <a:pt x="3331137" y="-1131"/>
                  <a:pt x="3697358" y="0"/>
                </a:cubicBezTo>
                <a:cubicBezTo>
                  <a:pt x="3689361" y="204718"/>
                  <a:pt x="3717571" y="418766"/>
                  <a:pt x="3697358" y="661720"/>
                </a:cubicBezTo>
                <a:cubicBezTo>
                  <a:pt x="3677145" y="904674"/>
                  <a:pt x="3713657" y="1011347"/>
                  <a:pt x="3697358" y="1204330"/>
                </a:cubicBezTo>
                <a:cubicBezTo>
                  <a:pt x="3681060" y="1397313"/>
                  <a:pt x="3672616" y="1774651"/>
                  <a:pt x="3697358" y="1945456"/>
                </a:cubicBezTo>
                <a:cubicBezTo>
                  <a:pt x="3722100" y="2116261"/>
                  <a:pt x="3725730" y="2419543"/>
                  <a:pt x="3697358" y="2607175"/>
                </a:cubicBezTo>
                <a:cubicBezTo>
                  <a:pt x="3668986" y="2794807"/>
                  <a:pt x="3721581" y="2905493"/>
                  <a:pt x="3697358" y="3189489"/>
                </a:cubicBezTo>
                <a:cubicBezTo>
                  <a:pt x="3673135" y="3473485"/>
                  <a:pt x="3676393" y="3668555"/>
                  <a:pt x="3697358" y="3970318"/>
                </a:cubicBezTo>
                <a:cubicBezTo>
                  <a:pt x="3582875" y="3972439"/>
                  <a:pt x="3295840" y="3944903"/>
                  <a:pt x="3155079" y="3970318"/>
                </a:cubicBezTo>
                <a:cubicBezTo>
                  <a:pt x="3014318" y="3995733"/>
                  <a:pt x="2702257" y="3998646"/>
                  <a:pt x="2501879" y="3970318"/>
                </a:cubicBezTo>
                <a:cubicBezTo>
                  <a:pt x="2301501" y="3941990"/>
                  <a:pt x="2137486" y="3958565"/>
                  <a:pt x="1885653" y="3970318"/>
                </a:cubicBezTo>
                <a:cubicBezTo>
                  <a:pt x="1633820" y="3982071"/>
                  <a:pt x="1514328" y="3983647"/>
                  <a:pt x="1232453" y="3970318"/>
                </a:cubicBezTo>
                <a:cubicBezTo>
                  <a:pt x="950578" y="3956989"/>
                  <a:pt x="937921" y="3956886"/>
                  <a:pt x="727147" y="3970318"/>
                </a:cubicBezTo>
                <a:cubicBezTo>
                  <a:pt x="516373" y="3983750"/>
                  <a:pt x="204299" y="3963656"/>
                  <a:pt x="0" y="3970318"/>
                </a:cubicBezTo>
                <a:cubicBezTo>
                  <a:pt x="3276" y="3715681"/>
                  <a:pt x="-6854" y="3555422"/>
                  <a:pt x="0" y="3427708"/>
                </a:cubicBezTo>
                <a:cubicBezTo>
                  <a:pt x="6854" y="3299994"/>
                  <a:pt x="12366" y="3048972"/>
                  <a:pt x="0" y="2726285"/>
                </a:cubicBezTo>
                <a:cubicBezTo>
                  <a:pt x="-12366" y="2403598"/>
                  <a:pt x="28840" y="2314596"/>
                  <a:pt x="0" y="2143972"/>
                </a:cubicBezTo>
                <a:cubicBezTo>
                  <a:pt x="-28840" y="1973348"/>
                  <a:pt x="-6074" y="1787709"/>
                  <a:pt x="0" y="1561658"/>
                </a:cubicBezTo>
                <a:cubicBezTo>
                  <a:pt x="6074" y="1335607"/>
                  <a:pt x="-9775" y="1226849"/>
                  <a:pt x="0" y="899939"/>
                </a:cubicBezTo>
                <a:cubicBezTo>
                  <a:pt x="9775" y="573029"/>
                  <a:pt x="-315" y="415480"/>
                  <a:pt x="0" y="0"/>
                </a:cubicBezTo>
                <a:close/>
              </a:path>
            </a:pathLst>
          </a:custGeom>
          <a:noFill/>
          <a:ln>
            <a:solidFill>
              <a:schemeClr val="tx1"/>
            </a:solidFill>
            <a:extLst>
              <a:ext uri="{C807C97D-BFC1-408E-A445-0C87EB9F89A2}">
                <ask:lineSketchStyleProps xmlns:ask="http://schemas.microsoft.com/office/drawing/2018/sketchyshapes" sd="1496512970">
                  <a:prstGeom prst="rect">
                    <a:avLst/>
                  </a:prstGeom>
                  <ask:type>
                    <ask:lineSketchFreehand/>
                  </ask:type>
                </ask:lineSketchStyleProps>
              </a:ext>
            </a:extLst>
          </a:ln>
        </p:spPr>
        <p:txBody>
          <a:bodyPr wrap="square" rtlCol="0">
            <a:spAutoFit/>
          </a:bodyPr>
          <a:lstStyle/>
          <a:p>
            <a:r>
              <a:rPr lang="en-GB" dirty="0">
                <a:highlight>
                  <a:srgbClr val="FFFF00"/>
                </a:highlight>
                <a:latin typeface="Comic Sans MS" panose="030F0702030302020204" pitchFamily="66" charset="0"/>
              </a:rPr>
              <a:t>English - Reading </a:t>
            </a:r>
          </a:p>
          <a:p>
            <a:endParaRPr lang="en-GB" dirty="0">
              <a:latin typeface="Comic Sans MS" panose="030F0702030302020204" pitchFamily="66" charset="0"/>
            </a:endParaRPr>
          </a:p>
          <a:p>
            <a:r>
              <a:rPr lang="en-GB" dirty="0">
                <a:latin typeface="Comic Sans MS" panose="030F0702030302020204" pitchFamily="66" charset="0"/>
              </a:rPr>
              <a:t>To be successful in reading in Y6, your child needs to: </a:t>
            </a:r>
          </a:p>
          <a:p>
            <a:endParaRPr lang="en-GB" dirty="0">
              <a:latin typeface="Comic Sans MS" panose="030F0702030302020204" pitchFamily="66" charset="0"/>
            </a:endParaRPr>
          </a:p>
          <a:p>
            <a:pPr marL="285750" indent="-285750">
              <a:buFont typeface="Wingdings" panose="05000000000000000000" pitchFamily="2" charset="2"/>
              <a:buChar char="v"/>
            </a:pPr>
            <a:r>
              <a:rPr lang="en-GB" dirty="0">
                <a:latin typeface="Comic Sans MS" panose="030F0702030302020204" pitchFamily="66" charset="0"/>
              </a:rPr>
              <a:t>Be able to read an age-appropriate text fluently and accurately – this equates to 194 word per minute. </a:t>
            </a:r>
          </a:p>
          <a:p>
            <a:endParaRPr lang="en-GB" dirty="0">
              <a:latin typeface="Comic Sans MS" panose="030F0702030302020204" pitchFamily="66" charset="0"/>
            </a:endParaRPr>
          </a:p>
          <a:p>
            <a:pPr marL="285750" indent="-285750">
              <a:buFont typeface="Wingdings" panose="05000000000000000000" pitchFamily="2" charset="2"/>
              <a:buChar char="v"/>
            </a:pPr>
            <a:r>
              <a:rPr lang="en-GB" dirty="0">
                <a:latin typeface="Comic Sans MS" panose="030F0702030302020204" pitchFamily="66" charset="0"/>
              </a:rPr>
              <a:t>To be able to answer questions about the text: retrieval and inference. </a:t>
            </a:r>
          </a:p>
          <a:p>
            <a:pPr marL="285750" indent="-285750">
              <a:buFont typeface="Wingdings" panose="05000000000000000000" pitchFamily="2" charset="2"/>
              <a:buChar char="v"/>
            </a:pPr>
            <a:endParaRPr lang="en-GB" dirty="0"/>
          </a:p>
        </p:txBody>
      </p:sp>
      <p:pic>
        <p:nvPicPr>
          <p:cNvPr id="5" name="Picture 4">
            <a:extLst>
              <a:ext uri="{FF2B5EF4-FFF2-40B4-BE49-F238E27FC236}">
                <a16:creationId xmlns:a16="http://schemas.microsoft.com/office/drawing/2014/main" id="{91A335E6-F947-8CE0-B7C8-E114BD46307C}"/>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4396" b="95055" l="17029" r="81159">
                        <a14:foregroundMark x1="22101" y1="44505" x2="17391" y2="48901"/>
                        <a14:foregroundMark x1="41667" y1="11538" x2="43478" y2="4396"/>
                        <a14:foregroundMark x1="54710" y1="67582" x2="53986" y2="90110"/>
                        <a14:foregroundMark x1="53986" y1="90110" x2="54348" y2="91209"/>
                        <a14:foregroundMark x1="53986" y1="91758" x2="55072" y2="95055"/>
                        <a14:foregroundMark x1="77536" y1="52198" x2="80797" y2="52747"/>
                        <a14:foregroundMark x1="81159" y1="55495" x2="79710" y2="58791"/>
                        <a14:foregroundMark x1="73913" y1="41758" x2="73913" y2="41758"/>
                        <a14:foregroundMark x1="75000" y1="66484" x2="75000" y2="64835"/>
                        <a14:foregroundMark x1="65942" y1="84066" x2="61957" y2="86264"/>
                        <a14:foregroundMark x1="76087" y1="65934" x2="73913" y2="65385"/>
                      </a14:backgroundRemoval>
                    </a14:imgEffect>
                  </a14:imgLayer>
                </a14:imgProps>
              </a:ext>
            </a:extLst>
          </a:blip>
          <a:srcRect l="15330" r="18482" b="5062"/>
          <a:stretch/>
        </p:blipFill>
        <p:spPr>
          <a:xfrm>
            <a:off x="292963" y="3320248"/>
            <a:ext cx="3042037" cy="2877293"/>
          </a:xfrm>
          <a:prstGeom prst="rect">
            <a:avLst/>
          </a:prstGeom>
        </p:spPr>
      </p:pic>
      <p:pic>
        <p:nvPicPr>
          <p:cNvPr id="6" name="Picture 5">
            <a:extLst>
              <a:ext uri="{FF2B5EF4-FFF2-40B4-BE49-F238E27FC236}">
                <a16:creationId xmlns:a16="http://schemas.microsoft.com/office/drawing/2014/main" id="{62188DDF-6671-A488-47E2-134E548E4743}"/>
              </a:ext>
            </a:extLst>
          </p:cNvPr>
          <p:cNvPicPr>
            <a:picLocks noChangeAspect="1"/>
          </p:cNvPicPr>
          <p:nvPr/>
        </p:nvPicPr>
        <p:blipFill>
          <a:blip r:embed="rId4"/>
          <a:stretch>
            <a:fillRect/>
          </a:stretch>
        </p:blipFill>
        <p:spPr>
          <a:xfrm>
            <a:off x="8070980" y="4385388"/>
            <a:ext cx="4121020" cy="2472612"/>
          </a:xfrm>
          <a:prstGeom prst="rect">
            <a:avLst/>
          </a:prstGeom>
        </p:spPr>
      </p:pic>
    </p:spTree>
    <p:extLst>
      <p:ext uri="{BB962C8B-B14F-4D97-AF65-F5344CB8AC3E}">
        <p14:creationId xmlns:p14="http://schemas.microsoft.com/office/powerpoint/2010/main" val="21877540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5E202-26B6-A346-4742-31BA4751EAF1}"/>
              </a:ext>
            </a:extLst>
          </p:cNvPr>
          <p:cNvSpPr>
            <a:spLocks noGrp="1"/>
          </p:cNvSpPr>
          <p:nvPr>
            <p:ph type="title"/>
          </p:nvPr>
        </p:nvSpPr>
        <p:spPr>
          <a:xfrm>
            <a:off x="461805" y="0"/>
            <a:ext cx="10985780" cy="1325563"/>
          </a:xfrm>
        </p:spPr>
        <p:txBody>
          <a:bodyPr>
            <a:normAutofit/>
          </a:bodyPr>
          <a:lstStyle/>
          <a:p>
            <a:pPr algn="ctr"/>
            <a:r>
              <a:rPr lang="en-GB" sz="3200" dirty="0">
                <a:latin typeface="Arial Rounded MT Bold" panose="020F0704030504030204" pitchFamily="34" charset="0"/>
              </a:rPr>
              <a:t>Please refer to your Year 6 WCPM text.</a:t>
            </a:r>
          </a:p>
        </p:txBody>
      </p:sp>
      <p:sp>
        <p:nvSpPr>
          <p:cNvPr id="3" name="TextBox 2"/>
          <p:cNvSpPr txBox="1"/>
          <p:nvPr/>
        </p:nvSpPr>
        <p:spPr>
          <a:xfrm>
            <a:off x="8188036" y="5652655"/>
            <a:ext cx="3138055" cy="369332"/>
          </a:xfrm>
          <a:prstGeom prst="rect">
            <a:avLst/>
          </a:prstGeom>
          <a:noFill/>
        </p:spPr>
        <p:txBody>
          <a:bodyPr wrap="square" rtlCol="0">
            <a:spAutoFit/>
          </a:bodyPr>
          <a:lstStyle/>
          <a:p>
            <a:r>
              <a:rPr lang="en-GB" dirty="0"/>
              <a:t>1 minute timer</a:t>
            </a:r>
          </a:p>
        </p:txBody>
      </p:sp>
      <p:pic>
        <p:nvPicPr>
          <p:cNvPr id="4" name="Online Media 3" title="1 Minute Timer | One Minute Timer | Timer 1 Minute">
            <a:hlinkClick r:id="" action="ppaction://media"/>
            <a:extLst>
              <a:ext uri="{FF2B5EF4-FFF2-40B4-BE49-F238E27FC236}">
                <a16:creationId xmlns:a16="http://schemas.microsoft.com/office/drawing/2014/main" id="{A249C674-5AD2-E99A-6107-700747F7D077}"/>
              </a:ext>
            </a:extLst>
          </p:cNvPr>
          <p:cNvPicPr>
            <a:picLocks noRot="1" noChangeAspect="1"/>
          </p:cNvPicPr>
          <p:nvPr>
            <a:videoFile r:link="rId1"/>
          </p:nvPr>
        </p:nvPicPr>
        <p:blipFill>
          <a:blip r:embed="rId3"/>
          <a:stretch>
            <a:fillRect/>
          </a:stretch>
        </p:blipFill>
        <p:spPr>
          <a:xfrm>
            <a:off x="1705708" y="1012973"/>
            <a:ext cx="9319846" cy="5265725"/>
          </a:xfrm>
          <a:prstGeom prst="rect">
            <a:avLst/>
          </a:prstGeom>
        </p:spPr>
      </p:pic>
    </p:spTree>
    <p:extLst>
      <p:ext uri="{BB962C8B-B14F-4D97-AF65-F5344CB8AC3E}">
        <p14:creationId xmlns:p14="http://schemas.microsoft.com/office/powerpoint/2010/main" val="2926559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AC7558CB-1A21-2123-5DDC-9D2645CECBE5}"/>
              </a:ext>
            </a:extLst>
          </p:cNvPr>
          <p:cNvSpPr>
            <a:spLocks noGrp="1"/>
          </p:cNvSpPr>
          <p:nvPr>
            <p:ph type="title"/>
          </p:nvPr>
        </p:nvSpPr>
        <p:spPr>
          <a:xfrm>
            <a:off x="1981201" y="765175"/>
            <a:ext cx="8220075" cy="573088"/>
          </a:xfrm>
        </p:spPr>
        <p:txBody>
          <a:bodyPr/>
          <a:lstStyle/>
          <a:p>
            <a:pPr eaLnBrk="1" hangingPunct="1"/>
            <a:r>
              <a:rPr lang="en-GB" altLang="en-US" sz="3600">
                <a:solidFill>
                  <a:srgbClr val="013F7B"/>
                </a:solidFill>
              </a:rPr>
              <a:t>Getting Inside a Writer’s Head</a:t>
            </a:r>
          </a:p>
        </p:txBody>
      </p:sp>
      <p:grpSp>
        <p:nvGrpSpPr>
          <p:cNvPr id="11267" name="Group 2">
            <a:extLst>
              <a:ext uri="{FF2B5EF4-FFF2-40B4-BE49-F238E27FC236}">
                <a16:creationId xmlns:a16="http://schemas.microsoft.com/office/drawing/2014/main" id="{8224254D-9BB6-8464-A198-DB0341955EA4}"/>
              </a:ext>
            </a:extLst>
          </p:cNvPr>
          <p:cNvGrpSpPr>
            <a:grpSpLocks/>
          </p:cNvGrpSpPr>
          <p:nvPr/>
        </p:nvGrpSpPr>
        <p:grpSpPr bwMode="auto">
          <a:xfrm>
            <a:off x="3157539" y="261939"/>
            <a:ext cx="7519987" cy="257175"/>
            <a:chOff x="1633152" y="262117"/>
            <a:chExt cx="7520373" cy="257370"/>
          </a:xfrm>
        </p:grpSpPr>
        <p:sp>
          <p:nvSpPr>
            <p:cNvPr id="2" name="Oval 1">
              <a:extLst>
                <a:ext uri="{FF2B5EF4-FFF2-40B4-BE49-F238E27FC236}">
                  <a16:creationId xmlns:a16="http://schemas.microsoft.com/office/drawing/2014/main" id="{D8F1C011-442F-426C-9747-C985230BE34A}"/>
                </a:ext>
              </a:extLst>
            </p:cNvPr>
            <p:cNvSpPr/>
            <p:nvPr/>
          </p:nvSpPr>
          <p:spPr>
            <a:xfrm>
              <a:off x="1633152" y="262117"/>
              <a:ext cx="257188" cy="257370"/>
            </a:xfrm>
            <a:prstGeom prst="ellipse">
              <a:avLst/>
            </a:prstGeom>
            <a:solidFill>
              <a:srgbClr val="0278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79" name="Rectangle 8">
              <a:extLst>
                <a:ext uri="{FF2B5EF4-FFF2-40B4-BE49-F238E27FC236}">
                  <a16:creationId xmlns:a16="http://schemas.microsoft.com/office/drawing/2014/main" id="{4C6BD426-D6CD-90CE-6052-AAC389FADD57}"/>
                </a:ext>
              </a:extLst>
            </p:cNvPr>
            <p:cNvSpPr>
              <a:spLocks/>
            </p:cNvSpPr>
            <p:nvPr/>
          </p:nvSpPr>
          <p:spPr bwMode="auto">
            <a:xfrm>
              <a:off x="1759974" y="262118"/>
              <a:ext cx="7393551" cy="257369"/>
            </a:xfrm>
            <a:prstGeom prst="rect">
              <a:avLst/>
            </a:prstGeom>
            <a:solidFill>
              <a:srgbClr val="0278C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000" tIns="36000" rIns="180000" bIns="36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200">
                  <a:solidFill>
                    <a:schemeClr val="bg1"/>
                  </a:solidFill>
                </a:rPr>
                <a:t>Reading Focus – 2g: Identify/explain how meaning is enhanced through choice of words and phrases.</a:t>
              </a:r>
            </a:p>
          </p:txBody>
        </p:sp>
      </p:grpSp>
      <p:grpSp>
        <p:nvGrpSpPr>
          <p:cNvPr id="11268" name="Group 10">
            <a:extLst>
              <a:ext uri="{FF2B5EF4-FFF2-40B4-BE49-F238E27FC236}">
                <a16:creationId xmlns:a16="http://schemas.microsoft.com/office/drawing/2014/main" id="{33496280-63A5-BD2D-4AFD-D3AD8B0F6BAD}"/>
              </a:ext>
            </a:extLst>
          </p:cNvPr>
          <p:cNvGrpSpPr>
            <a:grpSpLocks/>
          </p:cNvGrpSpPr>
          <p:nvPr/>
        </p:nvGrpSpPr>
        <p:grpSpPr bwMode="auto">
          <a:xfrm>
            <a:off x="1524000" y="228601"/>
            <a:ext cx="1525588" cy="498475"/>
            <a:chOff x="161925" y="228600"/>
            <a:chExt cx="1525273" cy="497849"/>
          </a:xfrm>
        </p:grpSpPr>
        <p:sp>
          <p:nvSpPr>
            <p:cNvPr id="11276" name="Rectangle 5">
              <a:extLst>
                <a:ext uri="{FF2B5EF4-FFF2-40B4-BE49-F238E27FC236}">
                  <a16:creationId xmlns:a16="http://schemas.microsoft.com/office/drawing/2014/main" id="{F6D3F4E8-D357-AE1B-F30E-F9A7D3257A52}"/>
                </a:ext>
              </a:extLst>
            </p:cNvPr>
            <p:cNvSpPr>
              <a:spLocks/>
            </p:cNvSpPr>
            <p:nvPr/>
          </p:nvSpPr>
          <p:spPr bwMode="auto">
            <a:xfrm>
              <a:off x="161925" y="231341"/>
              <a:ext cx="1276349" cy="495108"/>
            </a:xfrm>
            <a:prstGeom prst="rect">
              <a:avLst/>
            </a:prstGeom>
            <a:solidFill>
              <a:srgbClr val="E84D1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324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r" eaLnBrk="1" hangingPunct="1">
                <a:lnSpc>
                  <a:spcPct val="100000"/>
                </a:lnSpc>
                <a:spcBef>
                  <a:spcPct val="0"/>
                </a:spcBef>
                <a:buFontTx/>
                <a:buNone/>
              </a:pPr>
              <a:r>
                <a:rPr lang="en-GB" altLang="en-US" b="1">
                  <a:solidFill>
                    <a:schemeClr val="bg1"/>
                  </a:solidFill>
                </a:rPr>
                <a:t>Day </a:t>
              </a:r>
            </a:p>
          </p:txBody>
        </p:sp>
        <p:sp>
          <p:nvSpPr>
            <p:cNvPr id="10" name="Oval 9">
              <a:extLst>
                <a:ext uri="{FF2B5EF4-FFF2-40B4-BE49-F238E27FC236}">
                  <a16:creationId xmlns:a16="http://schemas.microsoft.com/office/drawing/2014/main" id="{2942217C-0538-8786-E15E-6855DF57A3F4}"/>
                </a:ext>
              </a:extLst>
            </p:cNvPr>
            <p:cNvSpPr/>
            <p:nvPr/>
          </p:nvSpPr>
          <p:spPr>
            <a:xfrm>
              <a:off x="1188826" y="228600"/>
              <a:ext cx="498372" cy="497849"/>
            </a:xfrm>
            <a:prstGeom prst="ellipse">
              <a:avLst/>
            </a:prstGeom>
            <a:solidFill>
              <a:srgbClr val="F9BB9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E84D15"/>
                  </a:solidFill>
                </a:rPr>
                <a:t>4</a:t>
              </a:r>
            </a:p>
          </p:txBody>
        </p:sp>
      </p:grpSp>
      <p:sp>
        <p:nvSpPr>
          <p:cNvPr id="34" name="TextBox 33">
            <a:extLst>
              <a:ext uri="{FF2B5EF4-FFF2-40B4-BE49-F238E27FC236}">
                <a16:creationId xmlns:a16="http://schemas.microsoft.com/office/drawing/2014/main" id="{3F619983-B8DE-B429-FBBC-733F2130BCF3}"/>
              </a:ext>
            </a:extLst>
          </p:cNvPr>
          <p:cNvSpPr txBox="1">
            <a:spLocks noChangeArrowheads="1"/>
          </p:cNvSpPr>
          <p:nvPr/>
        </p:nvSpPr>
        <p:spPr bwMode="auto">
          <a:xfrm>
            <a:off x="2274888" y="370205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tIns="72000" bIns="7200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Twinkl Sb"/>
              <a:buAutoNum type="alphaLcPeriod"/>
            </a:pPr>
            <a:r>
              <a:rPr lang="en-GB" altLang="en-US">
                <a:solidFill>
                  <a:srgbClr val="013F7B"/>
                </a:solidFill>
              </a:rPr>
              <a:t>Which words and phrases show that the narrator of the passage is in a desperate situation?</a:t>
            </a:r>
          </a:p>
        </p:txBody>
      </p:sp>
      <p:grpSp>
        <p:nvGrpSpPr>
          <p:cNvPr id="11270" name="Group 4">
            <a:extLst>
              <a:ext uri="{FF2B5EF4-FFF2-40B4-BE49-F238E27FC236}">
                <a16:creationId xmlns:a16="http://schemas.microsoft.com/office/drawing/2014/main" id="{EAD950FE-1C16-21FC-DBF4-A52E69B4B16B}"/>
              </a:ext>
            </a:extLst>
          </p:cNvPr>
          <p:cNvGrpSpPr>
            <a:grpSpLocks/>
          </p:cNvGrpSpPr>
          <p:nvPr/>
        </p:nvGrpSpPr>
        <p:grpSpPr bwMode="auto">
          <a:xfrm>
            <a:off x="2216151" y="1476375"/>
            <a:ext cx="7750175" cy="2089150"/>
            <a:chOff x="638174" y="1493417"/>
            <a:chExt cx="7750176" cy="2089329"/>
          </a:xfrm>
        </p:grpSpPr>
        <p:sp>
          <p:nvSpPr>
            <p:cNvPr id="4" name="Rectangle 3">
              <a:extLst>
                <a:ext uri="{FF2B5EF4-FFF2-40B4-BE49-F238E27FC236}">
                  <a16:creationId xmlns:a16="http://schemas.microsoft.com/office/drawing/2014/main" id="{685A0810-9132-1874-849A-BE7257A05AF7}"/>
                </a:ext>
              </a:extLst>
            </p:cNvPr>
            <p:cNvSpPr/>
            <p:nvPr/>
          </p:nvSpPr>
          <p:spPr>
            <a:xfrm>
              <a:off x="638174" y="1493417"/>
              <a:ext cx="7750176" cy="2087742"/>
            </a:xfrm>
            <a:prstGeom prst="rect">
              <a:avLst/>
            </a:prstGeom>
            <a:solidFill>
              <a:schemeClr val="bg1"/>
            </a:solid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74" name="TextBox 11">
              <a:extLst>
                <a:ext uri="{FF2B5EF4-FFF2-40B4-BE49-F238E27FC236}">
                  <a16:creationId xmlns:a16="http://schemas.microsoft.com/office/drawing/2014/main" id="{0D45AEFF-BCE3-911B-998A-89992A52E12D}"/>
                </a:ext>
              </a:extLst>
            </p:cNvPr>
            <p:cNvSpPr txBox="1">
              <a:spLocks noChangeArrowheads="1"/>
            </p:cNvSpPr>
            <p:nvPr/>
          </p:nvSpPr>
          <p:spPr bwMode="auto">
            <a:xfrm>
              <a:off x="2828714" y="1550550"/>
              <a:ext cx="5559636" cy="2032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i="1">
                  <a:solidFill>
                    <a:schemeClr val="tx1"/>
                  </a:solidFill>
                </a:rPr>
                <a:t>As I stagger further into the seemingly never-ending landscape of sand, the torrid heat is now taking its toll. All around me, dehydrated plants are begging for the smallest drop of moisture. With my own water canteen almost dry and an insatiable thirst, I wonder how long it will be before this dusty canyon claims its next victim? </a:t>
              </a:r>
            </a:p>
          </p:txBody>
        </p:sp>
        <p:pic>
          <p:nvPicPr>
            <p:cNvPr id="11275" name="Picture 16">
              <a:extLst>
                <a:ext uri="{FF2B5EF4-FFF2-40B4-BE49-F238E27FC236}">
                  <a16:creationId xmlns:a16="http://schemas.microsoft.com/office/drawing/2014/main" id="{D87E8D2E-FBC4-72DF-F443-D40D774B73A9}"/>
                </a:ext>
              </a:extLst>
            </p:cNvPr>
            <p:cNvPicPr>
              <a:picLocks noChangeAspect="1"/>
            </p:cNvPicPr>
            <p:nvPr/>
          </p:nvPicPr>
          <p:blipFill>
            <a:blip r:embed="rId2" cstate="print">
              <a:extLst>
                <a:ext uri="{28A0092B-C50C-407E-A947-70E740481C1C}">
                  <a14:useLocalDpi xmlns:a14="http://schemas.microsoft.com/office/drawing/2010/main" val="0"/>
                </a:ext>
              </a:extLst>
            </a:blip>
            <a:srcRect l="10571" r="27917"/>
            <a:stretch>
              <a:fillRect/>
            </a:stretch>
          </p:blipFill>
          <p:spPr bwMode="auto">
            <a:xfrm>
              <a:off x="704850" y="1562513"/>
              <a:ext cx="2080812" cy="1950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0" name="TextBox 19">
            <a:extLst>
              <a:ext uri="{FF2B5EF4-FFF2-40B4-BE49-F238E27FC236}">
                <a16:creationId xmlns:a16="http://schemas.microsoft.com/office/drawing/2014/main" id="{C03A5443-3591-61DA-C0F2-5A10089AE8E3}"/>
              </a:ext>
            </a:extLst>
          </p:cNvPr>
          <p:cNvSpPr txBox="1">
            <a:spLocks noChangeArrowheads="1"/>
          </p:cNvSpPr>
          <p:nvPr/>
        </p:nvSpPr>
        <p:spPr bwMode="auto">
          <a:xfrm>
            <a:off x="2274888" y="4602164"/>
            <a:ext cx="7632700"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tIns="72000" bIns="7200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Twinkl Sb"/>
              <a:buAutoNum type="alphaLcPeriod" startAt="2"/>
            </a:pPr>
            <a:r>
              <a:rPr lang="en-GB" altLang="en-US">
                <a:solidFill>
                  <a:srgbClr val="013F7B"/>
                </a:solidFill>
              </a:rPr>
              <a:t>Look for an example of personification. How does this </a:t>
            </a:r>
            <a:br>
              <a:rPr lang="en-GB" altLang="en-US">
                <a:solidFill>
                  <a:srgbClr val="013F7B"/>
                </a:solidFill>
              </a:rPr>
            </a:br>
            <a:r>
              <a:rPr lang="en-GB" altLang="en-US">
                <a:solidFill>
                  <a:srgbClr val="013F7B"/>
                </a:solidFill>
              </a:rPr>
              <a:t>enhance meaning?</a:t>
            </a:r>
          </a:p>
        </p:txBody>
      </p:sp>
      <p:sp>
        <p:nvSpPr>
          <p:cNvPr id="22" name="TextBox 21">
            <a:extLst>
              <a:ext uri="{FF2B5EF4-FFF2-40B4-BE49-F238E27FC236}">
                <a16:creationId xmlns:a16="http://schemas.microsoft.com/office/drawing/2014/main" id="{E6039BFD-C791-E6D5-0C4D-CD39A4EF0457}"/>
              </a:ext>
            </a:extLst>
          </p:cNvPr>
          <p:cNvSpPr txBox="1">
            <a:spLocks noChangeArrowheads="1"/>
          </p:cNvSpPr>
          <p:nvPr/>
        </p:nvSpPr>
        <p:spPr bwMode="auto">
          <a:xfrm>
            <a:off x="2274888" y="5502276"/>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tIns="72000" bIns="7200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Twinkl Sb"/>
              <a:buAutoNum type="alphaLcPeriod" startAt="3"/>
            </a:pPr>
            <a:r>
              <a:rPr lang="en-GB" altLang="en-US">
                <a:solidFill>
                  <a:srgbClr val="013F7B"/>
                </a:solidFill>
              </a:rPr>
              <a:t>Why does the author finish the passage with a rhetorical question?</a:t>
            </a:r>
          </a:p>
        </p:txBody>
      </p:sp>
    </p:spTree>
    <p:extLst>
      <p:ext uri="{BB962C8B-B14F-4D97-AF65-F5344CB8AC3E}">
        <p14:creationId xmlns:p14="http://schemas.microsoft.com/office/powerpoint/2010/main" val="32755712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20"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A7D3BEDA-5B5E-09EF-2B8B-2C93BFB62EFA}"/>
              </a:ext>
            </a:extLst>
          </p:cNvPr>
          <p:cNvSpPr>
            <a:spLocks noGrp="1"/>
          </p:cNvSpPr>
          <p:nvPr>
            <p:ph type="title"/>
          </p:nvPr>
        </p:nvSpPr>
        <p:spPr>
          <a:xfrm>
            <a:off x="1981201" y="765175"/>
            <a:ext cx="8220075" cy="573088"/>
          </a:xfrm>
        </p:spPr>
        <p:txBody>
          <a:bodyPr/>
          <a:lstStyle/>
          <a:p>
            <a:pPr eaLnBrk="1" hangingPunct="1"/>
            <a:r>
              <a:rPr lang="en-GB" altLang="en-US" sz="3200" dirty="0">
                <a:solidFill>
                  <a:srgbClr val="013F7B"/>
                </a:solidFill>
              </a:rPr>
              <a:t>Getting Inside a Writer’s Head </a:t>
            </a:r>
            <a:r>
              <a:rPr lang="en-GB" altLang="en-US" sz="3200" dirty="0">
                <a:solidFill>
                  <a:srgbClr val="F28116"/>
                </a:solidFill>
              </a:rPr>
              <a:t>Answers</a:t>
            </a:r>
            <a:endParaRPr lang="en-GB" altLang="en-US" sz="3200" dirty="0">
              <a:solidFill>
                <a:srgbClr val="013F7B"/>
              </a:solidFill>
            </a:endParaRPr>
          </a:p>
        </p:txBody>
      </p:sp>
      <p:grpSp>
        <p:nvGrpSpPr>
          <p:cNvPr id="12291" name="Group 2">
            <a:extLst>
              <a:ext uri="{FF2B5EF4-FFF2-40B4-BE49-F238E27FC236}">
                <a16:creationId xmlns:a16="http://schemas.microsoft.com/office/drawing/2014/main" id="{1FF3E4E3-4325-F39F-1B79-3698BFF140B0}"/>
              </a:ext>
            </a:extLst>
          </p:cNvPr>
          <p:cNvGrpSpPr>
            <a:grpSpLocks/>
          </p:cNvGrpSpPr>
          <p:nvPr/>
        </p:nvGrpSpPr>
        <p:grpSpPr bwMode="auto">
          <a:xfrm>
            <a:off x="3157539" y="261939"/>
            <a:ext cx="7519987" cy="257175"/>
            <a:chOff x="1633152" y="262117"/>
            <a:chExt cx="7520373" cy="257370"/>
          </a:xfrm>
        </p:grpSpPr>
        <p:sp>
          <p:nvSpPr>
            <p:cNvPr id="2" name="Oval 1">
              <a:extLst>
                <a:ext uri="{FF2B5EF4-FFF2-40B4-BE49-F238E27FC236}">
                  <a16:creationId xmlns:a16="http://schemas.microsoft.com/office/drawing/2014/main" id="{7B0D8613-C42D-0FFC-0964-2AB18F4E6012}"/>
                </a:ext>
              </a:extLst>
            </p:cNvPr>
            <p:cNvSpPr/>
            <p:nvPr/>
          </p:nvSpPr>
          <p:spPr>
            <a:xfrm>
              <a:off x="1633152" y="262117"/>
              <a:ext cx="257188" cy="257370"/>
            </a:xfrm>
            <a:prstGeom prst="ellipse">
              <a:avLst/>
            </a:prstGeom>
            <a:solidFill>
              <a:srgbClr val="0278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302" name="Rectangle 8">
              <a:extLst>
                <a:ext uri="{FF2B5EF4-FFF2-40B4-BE49-F238E27FC236}">
                  <a16:creationId xmlns:a16="http://schemas.microsoft.com/office/drawing/2014/main" id="{F51E0BE5-B633-A059-8038-DA926927AB9B}"/>
                </a:ext>
              </a:extLst>
            </p:cNvPr>
            <p:cNvSpPr>
              <a:spLocks/>
            </p:cNvSpPr>
            <p:nvPr/>
          </p:nvSpPr>
          <p:spPr bwMode="auto">
            <a:xfrm>
              <a:off x="1759974" y="262118"/>
              <a:ext cx="7393551" cy="257369"/>
            </a:xfrm>
            <a:prstGeom prst="rect">
              <a:avLst/>
            </a:prstGeom>
            <a:solidFill>
              <a:srgbClr val="0278C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000" tIns="36000" rIns="180000" bIns="36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200">
                  <a:solidFill>
                    <a:schemeClr val="bg1"/>
                  </a:solidFill>
                </a:rPr>
                <a:t>Reading Focus – 2g: Identify/explain how meaning is enhanced through choice of words and phrases.</a:t>
              </a:r>
            </a:p>
          </p:txBody>
        </p:sp>
      </p:grpSp>
      <p:grpSp>
        <p:nvGrpSpPr>
          <p:cNvPr id="12292" name="Group 10">
            <a:extLst>
              <a:ext uri="{FF2B5EF4-FFF2-40B4-BE49-F238E27FC236}">
                <a16:creationId xmlns:a16="http://schemas.microsoft.com/office/drawing/2014/main" id="{E66BDE1F-BE21-2F80-1898-A9E51D7A20BE}"/>
              </a:ext>
            </a:extLst>
          </p:cNvPr>
          <p:cNvGrpSpPr>
            <a:grpSpLocks/>
          </p:cNvGrpSpPr>
          <p:nvPr/>
        </p:nvGrpSpPr>
        <p:grpSpPr bwMode="auto">
          <a:xfrm>
            <a:off x="1524000" y="228601"/>
            <a:ext cx="1525588" cy="498475"/>
            <a:chOff x="161925" y="228600"/>
            <a:chExt cx="1525273" cy="497849"/>
          </a:xfrm>
        </p:grpSpPr>
        <p:sp>
          <p:nvSpPr>
            <p:cNvPr id="12299" name="Rectangle 5">
              <a:extLst>
                <a:ext uri="{FF2B5EF4-FFF2-40B4-BE49-F238E27FC236}">
                  <a16:creationId xmlns:a16="http://schemas.microsoft.com/office/drawing/2014/main" id="{D2F5EDE3-A4BF-F27C-1D7E-88B0B9A677B5}"/>
                </a:ext>
              </a:extLst>
            </p:cNvPr>
            <p:cNvSpPr>
              <a:spLocks/>
            </p:cNvSpPr>
            <p:nvPr/>
          </p:nvSpPr>
          <p:spPr bwMode="auto">
            <a:xfrm>
              <a:off x="161925" y="231341"/>
              <a:ext cx="1276349" cy="495108"/>
            </a:xfrm>
            <a:prstGeom prst="rect">
              <a:avLst/>
            </a:prstGeom>
            <a:solidFill>
              <a:srgbClr val="E84D1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324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r" eaLnBrk="1" hangingPunct="1">
                <a:lnSpc>
                  <a:spcPct val="100000"/>
                </a:lnSpc>
                <a:spcBef>
                  <a:spcPct val="0"/>
                </a:spcBef>
                <a:buFontTx/>
                <a:buNone/>
              </a:pPr>
              <a:r>
                <a:rPr lang="en-GB" altLang="en-US" b="1">
                  <a:solidFill>
                    <a:schemeClr val="bg1"/>
                  </a:solidFill>
                </a:rPr>
                <a:t>Day </a:t>
              </a:r>
            </a:p>
          </p:txBody>
        </p:sp>
        <p:sp>
          <p:nvSpPr>
            <p:cNvPr id="10" name="Oval 9">
              <a:extLst>
                <a:ext uri="{FF2B5EF4-FFF2-40B4-BE49-F238E27FC236}">
                  <a16:creationId xmlns:a16="http://schemas.microsoft.com/office/drawing/2014/main" id="{F6F5129D-155E-C8B5-AB35-0931992A0AB1}"/>
                </a:ext>
              </a:extLst>
            </p:cNvPr>
            <p:cNvSpPr/>
            <p:nvPr/>
          </p:nvSpPr>
          <p:spPr>
            <a:xfrm>
              <a:off x="1188826" y="228600"/>
              <a:ext cx="498372" cy="497849"/>
            </a:xfrm>
            <a:prstGeom prst="ellipse">
              <a:avLst/>
            </a:prstGeom>
            <a:solidFill>
              <a:srgbClr val="F9BB9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E84D15"/>
                  </a:solidFill>
                </a:rPr>
                <a:t>4</a:t>
              </a:r>
            </a:p>
          </p:txBody>
        </p:sp>
      </p:grpSp>
      <p:sp>
        <p:nvSpPr>
          <p:cNvPr id="12293" name="TextBox 33">
            <a:extLst>
              <a:ext uri="{FF2B5EF4-FFF2-40B4-BE49-F238E27FC236}">
                <a16:creationId xmlns:a16="http://schemas.microsoft.com/office/drawing/2014/main" id="{FE726031-CB41-6BEE-9EBE-76830B1EEB2F}"/>
              </a:ext>
            </a:extLst>
          </p:cNvPr>
          <p:cNvSpPr txBox="1">
            <a:spLocks noChangeArrowheads="1"/>
          </p:cNvSpPr>
          <p:nvPr/>
        </p:nvSpPr>
        <p:spPr bwMode="auto">
          <a:xfrm>
            <a:off x="2274888" y="370205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tIns="72000" bIns="7200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Twinkl Sb"/>
              <a:buAutoNum type="alphaLcPeriod"/>
            </a:pPr>
            <a:r>
              <a:rPr lang="en-GB" altLang="en-US" b="1">
                <a:solidFill>
                  <a:srgbClr val="013F7B"/>
                </a:solidFill>
              </a:rPr>
              <a:t>Which words and phrases show that the narrator of the passage is in a desperate situation?</a:t>
            </a:r>
          </a:p>
        </p:txBody>
      </p:sp>
      <p:sp>
        <p:nvSpPr>
          <p:cNvPr id="4" name="Rectangle 3">
            <a:extLst>
              <a:ext uri="{FF2B5EF4-FFF2-40B4-BE49-F238E27FC236}">
                <a16:creationId xmlns:a16="http://schemas.microsoft.com/office/drawing/2014/main" id="{F4DB10CD-B9E2-0A10-5EF7-65B0B5657774}"/>
              </a:ext>
            </a:extLst>
          </p:cNvPr>
          <p:cNvSpPr/>
          <p:nvPr/>
        </p:nvSpPr>
        <p:spPr>
          <a:xfrm>
            <a:off x="2216151" y="1476376"/>
            <a:ext cx="7750175" cy="2087563"/>
          </a:xfrm>
          <a:prstGeom prst="rect">
            <a:avLst/>
          </a:prstGeom>
          <a:solidFill>
            <a:schemeClr val="bg1"/>
          </a:solid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95" name="TextBox 11">
            <a:extLst>
              <a:ext uri="{FF2B5EF4-FFF2-40B4-BE49-F238E27FC236}">
                <a16:creationId xmlns:a16="http://schemas.microsoft.com/office/drawing/2014/main" id="{4BAB0679-709F-1225-1F1C-256EEDFF0C00}"/>
              </a:ext>
            </a:extLst>
          </p:cNvPr>
          <p:cNvSpPr txBox="1">
            <a:spLocks noChangeArrowheads="1"/>
          </p:cNvSpPr>
          <p:nvPr/>
        </p:nvSpPr>
        <p:spPr bwMode="auto">
          <a:xfrm>
            <a:off x="4406901" y="1533525"/>
            <a:ext cx="555942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i="1">
                <a:solidFill>
                  <a:schemeClr val="tx1"/>
                </a:solidFill>
              </a:rPr>
              <a:t>As I stagger further into the seemingly never-ending landscape of sand, the torrid heat is now taking its toll. All around me, dehydrated plants are begging for the smallest drop of moisture. With my own water canteen almost dry and an insatiable thirst, I wonder how long it will be before this dusty canyon claims its next victim? </a:t>
            </a:r>
          </a:p>
        </p:txBody>
      </p:sp>
      <p:pic>
        <p:nvPicPr>
          <p:cNvPr id="12296" name="Picture 16">
            <a:extLst>
              <a:ext uri="{FF2B5EF4-FFF2-40B4-BE49-F238E27FC236}">
                <a16:creationId xmlns:a16="http://schemas.microsoft.com/office/drawing/2014/main" id="{259F53EA-2610-18CD-0DF9-8D3D6294283A}"/>
              </a:ext>
            </a:extLst>
          </p:cNvPr>
          <p:cNvPicPr>
            <a:picLocks noChangeAspect="1"/>
          </p:cNvPicPr>
          <p:nvPr/>
        </p:nvPicPr>
        <p:blipFill>
          <a:blip r:embed="rId2" cstate="print">
            <a:extLst>
              <a:ext uri="{28A0092B-C50C-407E-A947-70E740481C1C}">
                <a14:useLocalDpi xmlns:a14="http://schemas.microsoft.com/office/drawing/2010/main" val="0"/>
              </a:ext>
            </a:extLst>
          </a:blip>
          <a:srcRect l="10571" r="27917"/>
          <a:stretch>
            <a:fillRect/>
          </a:stretch>
        </p:blipFill>
        <p:spPr bwMode="auto">
          <a:xfrm>
            <a:off x="2282826" y="1544639"/>
            <a:ext cx="2081213" cy="19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a:extLst>
              <a:ext uri="{FF2B5EF4-FFF2-40B4-BE49-F238E27FC236}">
                <a16:creationId xmlns:a16="http://schemas.microsoft.com/office/drawing/2014/main" id="{3D7A64A2-D57D-56F1-8708-CCD1AE01FB16}"/>
              </a:ext>
            </a:extLst>
          </p:cNvPr>
          <p:cNvSpPr txBox="1">
            <a:spLocks noChangeArrowheads="1"/>
          </p:cNvSpPr>
          <p:nvPr/>
        </p:nvSpPr>
        <p:spPr bwMode="auto">
          <a:xfrm>
            <a:off x="2609850" y="4402138"/>
            <a:ext cx="73025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tIns="7200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 narrator is ‘staggering’ and the heat is getting too much. The text gives you the impression that they are lost. Their water has almost run out and they are starting to fear for their life when they say that they may be the desert’s ‘next victim’. You know that people have perished there before.</a:t>
            </a:r>
          </a:p>
        </p:txBody>
      </p:sp>
      <p:sp>
        <p:nvSpPr>
          <p:cNvPr id="16" name="TextBox 15">
            <a:extLst>
              <a:ext uri="{FF2B5EF4-FFF2-40B4-BE49-F238E27FC236}">
                <a16:creationId xmlns:a16="http://schemas.microsoft.com/office/drawing/2014/main" id="{89AC954E-7AD3-5914-26BD-7C58A3D59F15}"/>
              </a:ext>
            </a:extLst>
          </p:cNvPr>
          <p:cNvSpPr txBox="1">
            <a:spLocks noChangeArrowheads="1"/>
          </p:cNvSpPr>
          <p:nvPr/>
        </p:nvSpPr>
        <p:spPr bwMode="auto">
          <a:xfrm>
            <a:off x="4406900" y="1579564"/>
            <a:ext cx="5500688" cy="19383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i="1">
                <a:solidFill>
                  <a:schemeClr val="tx1"/>
                </a:solidFill>
              </a:rPr>
              <a:t>As I </a:t>
            </a:r>
            <a:r>
              <a:rPr lang="en-GB" altLang="en-US" i="1">
                <a:solidFill>
                  <a:srgbClr val="F28116"/>
                </a:solidFill>
              </a:rPr>
              <a:t>stagger</a:t>
            </a:r>
            <a:r>
              <a:rPr lang="en-GB" altLang="en-US" i="1">
                <a:solidFill>
                  <a:schemeClr val="tx1"/>
                </a:solidFill>
              </a:rPr>
              <a:t> further into the seemingly never-ending landscape of sand, the torrid heat is now </a:t>
            </a:r>
            <a:r>
              <a:rPr lang="en-GB" altLang="en-US" i="1">
                <a:solidFill>
                  <a:srgbClr val="F28116"/>
                </a:solidFill>
              </a:rPr>
              <a:t>taking its toll</a:t>
            </a:r>
            <a:r>
              <a:rPr lang="en-GB" altLang="en-US" i="1">
                <a:solidFill>
                  <a:schemeClr val="tx1"/>
                </a:solidFill>
              </a:rPr>
              <a:t>. All around me, dehydrated plants are begging for the smallest drop of moisture. With my own </a:t>
            </a:r>
            <a:r>
              <a:rPr lang="en-GB" altLang="en-US" i="1">
                <a:solidFill>
                  <a:srgbClr val="F28116"/>
                </a:solidFill>
              </a:rPr>
              <a:t>water canteen almost dry </a:t>
            </a:r>
            <a:r>
              <a:rPr lang="en-GB" altLang="en-US" i="1">
                <a:solidFill>
                  <a:schemeClr val="tx1"/>
                </a:solidFill>
              </a:rPr>
              <a:t>and an insatiable thirst, I wonder how long it will be before this dusty canyon claims its </a:t>
            </a:r>
            <a:r>
              <a:rPr lang="en-GB" altLang="en-US" i="1">
                <a:solidFill>
                  <a:srgbClr val="F28116"/>
                </a:solidFill>
              </a:rPr>
              <a:t>next victim</a:t>
            </a:r>
            <a:r>
              <a:rPr lang="en-GB" altLang="en-US" i="1">
                <a:solidFill>
                  <a:schemeClr val="tx1"/>
                </a:solidFill>
              </a:rPr>
              <a:t>? </a:t>
            </a:r>
          </a:p>
        </p:txBody>
      </p:sp>
    </p:spTree>
    <p:extLst>
      <p:ext uri="{BB962C8B-B14F-4D97-AF65-F5344CB8AC3E}">
        <p14:creationId xmlns:p14="http://schemas.microsoft.com/office/powerpoint/2010/main" val="15600831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id="{04F68047-C4B0-FC4D-279C-FEAEC0BC1E8E}"/>
              </a:ext>
            </a:extLst>
          </p:cNvPr>
          <p:cNvSpPr>
            <a:spLocks noGrp="1"/>
          </p:cNvSpPr>
          <p:nvPr>
            <p:ph type="title"/>
          </p:nvPr>
        </p:nvSpPr>
        <p:spPr>
          <a:xfrm>
            <a:off x="1981201" y="765175"/>
            <a:ext cx="8220075" cy="573088"/>
          </a:xfrm>
        </p:spPr>
        <p:txBody>
          <a:bodyPr/>
          <a:lstStyle/>
          <a:p>
            <a:pPr eaLnBrk="1" hangingPunct="1"/>
            <a:r>
              <a:rPr lang="en-GB" altLang="en-US" sz="3200">
                <a:solidFill>
                  <a:srgbClr val="013F7B"/>
                </a:solidFill>
              </a:rPr>
              <a:t>Getting Inside a Writer’s Head </a:t>
            </a:r>
            <a:r>
              <a:rPr lang="en-GB" altLang="en-US" sz="3200">
                <a:solidFill>
                  <a:srgbClr val="F28116"/>
                </a:solidFill>
              </a:rPr>
              <a:t>Answers</a:t>
            </a:r>
            <a:endParaRPr lang="en-GB" altLang="en-US" sz="3200">
              <a:solidFill>
                <a:srgbClr val="013F7B"/>
              </a:solidFill>
            </a:endParaRPr>
          </a:p>
        </p:txBody>
      </p:sp>
      <p:grpSp>
        <p:nvGrpSpPr>
          <p:cNvPr id="13315" name="Group 2">
            <a:extLst>
              <a:ext uri="{FF2B5EF4-FFF2-40B4-BE49-F238E27FC236}">
                <a16:creationId xmlns:a16="http://schemas.microsoft.com/office/drawing/2014/main" id="{34EBB8A6-4373-B56E-3867-BA221BE309BE}"/>
              </a:ext>
            </a:extLst>
          </p:cNvPr>
          <p:cNvGrpSpPr>
            <a:grpSpLocks/>
          </p:cNvGrpSpPr>
          <p:nvPr/>
        </p:nvGrpSpPr>
        <p:grpSpPr bwMode="auto">
          <a:xfrm>
            <a:off x="3157539" y="261939"/>
            <a:ext cx="7519987" cy="257175"/>
            <a:chOff x="1633152" y="262117"/>
            <a:chExt cx="7520373" cy="257370"/>
          </a:xfrm>
        </p:grpSpPr>
        <p:sp>
          <p:nvSpPr>
            <p:cNvPr id="2" name="Oval 1">
              <a:extLst>
                <a:ext uri="{FF2B5EF4-FFF2-40B4-BE49-F238E27FC236}">
                  <a16:creationId xmlns:a16="http://schemas.microsoft.com/office/drawing/2014/main" id="{13B271D3-7EA7-2FC1-ABC6-71E0A361A2A2}"/>
                </a:ext>
              </a:extLst>
            </p:cNvPr>
            <p:cNvSpPr/>
            <p:nvPr/>
          </p:nvSpPr>
          <p:spPr>
            <a:xfrm>
              <a:off x="1633152" y="262117"/>
              <a:ext cx="257188" cy="257370"/>
            </a:xfrm>
            <a:prstGeom prst="ellipse">
              <a:avLst/>
            </a:prstGeom>
            <a:solidFill>
              <a:srgbClr val="0278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26" name="Rectangle 8">
              <a:extLst>
                <a:ext uri="{FF2B5EF4-FFF2-40B4-BE49-F238E27FC236}">
                  <a16:creationId xmlns:a16="http://schemas.microsoft.com/office/drawing/2014/main" id="{3A882992-72E5-B44B-7051-03CA73137889}"/>
                </a:ext>
              </a:extLst>
            </p:cNvPr>
            <p:cNvSpPr>
              <a:spLocks/>
            </p:cNvSpPr>
            <p:nvPr/>
          </p:nvSpPr>
          <p:spPr bwMode="auto">
            <a:xfrm>
              <a:off x="1759974" y="262118"/>
              <a:ext cx="7393551" cy="257369"/>
            </a:xfrm>
            <a:prstGeom prst="rect">
              <a:avLst/>
            </a:prstGeom>
            <a:solidFill>
              <a:srgbClr val="0278C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000" tIns="36000" rIns="180000" bIns="36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200">
                  <a:solidFill>
                    <a:schemeClr val="bg1"/>
                  </a:solidFill>
                </a:rPr>
                <a:t>Reading Focus – 2g: Identify/explain how meaning is enhanced through choice of words and phrases.</a:t>
              </a:r>
            </a:p>
          </p:txBody>
        </p:sp>
      </p:grpSp>
      <p:grpSp>
        <p:nvGrpSpPr>
          <p:cNvPr id="13316" name="Group 10">
            <a:extLst>
              <a:ext uri="{FF2B5EF4-FFF2-40B4-BE49-F238E27FC236}">
                <a16:creationId xmlns:a16="http://schemas.microsoft.com/office/drawing/2014/main" id="{ED55E0B2-627B-0A78-6C00-1B631C47B4A6}"/>
              </a:ext>
            </a:extLst>
          </p:cNvPr>
          <p:cNvGrpSpPr>
            <a:grpSpLocks/>
          </p:cNvGrpSpPr>
          <p:nvPr/>
        </p:nvGrpSpPr>
        <p:grpSpPr bwMode="auto">
          <a:xfrm>
            <a:off x="1524000" y="228601"/>
            <a:ext cx="1525588" cy="498475"/>
            <a:chOff x="161925" y="228600"/>
            <a:chExt cx="1525273" cy="497849"/>
          </a:xfrm>
        </p:grpSpPr>
        <p:sp>
          <p:nvSpPr>
            <p:cNvPr id="13323" name="Rectangle 5">
              <a:extLst>
                <a:ext uri="{FF2B5EF4-FFF2-40B4-BE49-F238E27FC236}">
                  <a16:creationId xmlns:a16="http://schemas.microsoft.com/office/drawing/2014/main" id="{C24E2E4D-A624-A889-2E28-C9A93822A56C}"/>
                </a:ext>
              </a:extLst>
            </p:cNvPr>
            <p:cNvSpPr>
              <a:spLocks/>
            </p:cNvSpPr>
            <p:nvPr/>
          </p:nvSpPr>
          <p:spPr bwMode="auto">
            <a:xfrm>
              <a:off x="161925" y="231341"/>
              <a:ext cx="1276349" cy="495108"/>
            </a:xfrm>
            <a:prstGeom prst="rect">
              <a:avLst/>
            </a:prstGeom>
            <a:solidFill>
              <a:srgbClr val="E84D1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324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r" eaLnBrk="1" hangingPunct="1">
                <a:lnSpc>
                  <a:spcPct val="100000"/>
                </a:lnSpc>
                <a:spcBef>
                  <a:spcPct val="0"/>
                </a:spcBef>
                <a:buFontTx/>
                <a:buNone/>
              </a:pPr>
              <a:r>
                <a:rPr lang="en-GB" altLang="en-US" b="1">
                  <a:solidFill>
                    <a:schemeClr val="bg1"/>
                  </a:solidFill>
                </a:rPr>
                <a:t>Day </a:t>
              </a:r>
            </a:p>
          </p:txBody>
        </p:sp>
        <p:sp>
          <p:nvSpPr>
            <p:cNvPr id="10" name="Oval 9">
              <a:extLst>
                <a:ext uri="{FF2B5EF4-FFF2-40B4-BE49-F238E27FC236}">
                  <a16:creationId xmlns:a16="http://schemas.microsoft.com/office/drawing/2014/main" id="{D7C50245-A730-2618-08E0-423ABEE2953B}"/>
                </a:ext>
              </a:extLst>
            </p:cNvPr>
            <p:cNvSpPr/>
            <p:nvPr/>
          </p:nvSpPr>
          <p:spPr>
            <a:xfrm>
              <a:off x="1188826" y="228600"/>
              <a:ext cx="498372" cy="497849"/>
            </a:xfrm>
            <a:prstGeom prst="ellipse">
              <a:avLst/>
            </a:prstGeom>
            <a:solidFill>
              <a:srgbClr val="F9BB9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E84D15"/>
                  </a:solidFill>
                </a:rPr>
                <a:t>4</a:t>
              </a:r>
            </a:p>
          </p:txBody>
        </p:sp>
      </p:grpSp>
      <p:sp>
        <p:nvSpPr>
          <p:cNvPr id="13317" name="TextBox 33">
            <a:extLst>
              <a:ext uri="{FF2B5EF4-FFF2-40B4-BE49-F238E27FC236}">
                <a16:creationId xmlns:a16="http://schemas.microsoft.com/office/drawing/2014/main" id="{509FE47E-1E19-D467-2638-ED79509F6CDD}"/>
              </a:ext>
            </a:extLst>
          </p:cNvPr>
          <p:cNvSpPr txBox="1">
            <a:spLocks noChangeArrowheads="1"/>
          </p:cNvSpPr>
          <p:nvPr/>
        </p:nvSpPr>
        <p:spPr bwMode="auto">
          <a:xfrm>
            <a:off x="2274888" y="370205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tIns="72000" bIns="7200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Twinkl Sb"/>
              <a:buAutoNum type="alphaLcPeriod" startAt="2"/>
            </a:pPr>
            <a:r>
              <a:rPr lang="en-GB" altLang="en-US" b="1">
                <a:solidFill>
                  <a:srgbClr val="013F7B"/>
                </a:solidFill>
              </a:rPr>
              <a:t>Look for an example of personification. How does this enhance meaning?</a:t>
            </a:r>
          </a:p>
        </p:txBody>
      </p:sp>
      <p:sp>
        <p:nvSpPr>
          <p:cNvPr id="4" name="Rectangle 3">
            <a:extLst>
              <a:ext uri="{FF2B5EF4-FFF2-40B4-BE49-F238E27FC236}">
                <a16:creationId xmlns:a16="http://schemas.microsoft.com/office/drawing/2014/main" id="{9A9CC58C-107B-302B-7C4E-942BD0155AE6}"/>
              </a:ext>
            </a:extLst>
          </p:cNvPr>
          <p:cNvSpPr/>
          <p:nvPr/>
        </p:nvSpPr>
        <p:spPr>
          <a:xfrm>
            <a:off x="2216151" y="1476376"/>
            <a:ext cx="7750175" cy="2087563"/>
          </a:xfrm>
          <a:prstGeom prst="rect">
            <a:avLst/>
          </a:prstGeom>
          <a:solidFill>
            <a:schemeClr val="bg1"/>
          </a:solid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19" name="TextBox 11">
            <a:extLst>
              <a:ext uri="{FF2B5EF4-FFF2-40B4-BE49-F238E27FC236}">
                <a16:creationId xmlns:a16="http://schemas.microsoft.com/office/drawing/2014/main" id="{8F604268-B917-1A77-1AF9-5AFE380E408A}"/>
              </a:ext>
            </a:extLst>
          </p:cNvPr>
          <p:cNvSpPr txBox="1">
            <a:spLocks noChangeArrowheads="1"/>
          </p:cNvSpPr>
          <p:nvPr/>
        </p:nvSpPr>
        <p:spPr bwMode="auto">
          <a:xfrm>
            <a:off x="4406901" y="1533525"/>
            <a:ext cx="555942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i="1">
                <a:solidFill>
                  <a:schemeClr val="tx1"/>
                </a:solidFill>
              </a:rPr>
              <a:t>As I stagger further into the seemingly never-ending landscape of sand, the torrid heat is now taking its toll. All around me, dehydrated plants are begging for the smallest drop of moisture. With my own water canteen almost dry and an insatiable thirst, I wonder how long it will be before this dusty canyon claims its next victim? </a:t>
            </a:r>
          </a:p>
        </p:txBody>
      </p:sp>
      <p:pic>
        <p:nvPicPr>
          <p:cNvPr id="13320" name="Picture 16">
            <a:extLst>
              <a:ext uri="{FF2B5EF4-FFF2-40B4-BE49-F238E27FC236}">
                <a16:creationId xmlns:a16="http://schemas.microsoft.com/office/drawing/2014/main" id="{4C8222F5-FFC8-A8DA-110C-857E818BC179}"/>
              </a:ext>
            </a:extLst>
          </p:cNvPr>
          <p:cNvPicPr>
            <a:picLocks noChangeAspect="1"/>
          </p:cNvPicPr>
          <p:nvPr/>
        </p:nvPicPr>
        <p:blipFill>
          <a:blip r:embed="rId2" cstate="print">
            <a:extLst>
              <a:ext uri="{28A0092B-C50C-407E-A947-70E740481C1C}">
                <a14:useLocalDpi xmlns:a14="http://schemas.microsoft.com/office/drawing/2010/main" val="0"/>
              </a:ext>
            </a:extLst>
          </a:blip>
          <a:srcRect l="10571" r="27917"/>
          <a:stretch>
            <a:fillRect/>
          </a:stretch>
        </p:blipFill>
        <p:spPr bwMode="auto">
          <a:xfrm>
            <a:off x="2282826" y="1544639"/>
            <a:ext cx="2081213" cy="19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a:extLst>
              <a:ext uri="{FF2B5EF4-FFF2-40B4-BE49-F238E27FC236}">
                <a16:creationId xmlns:a16="http://schemas.microsoft.com/office/drawing/2014/main" id="{2D1339C6-3F4A-9AC4-0052-9E43F217F0C1}"/>
              </a:ext>
            </a:extLst>
          </p:cNvPr>
          <p:cNvSpPr txBox="1">
            <a:spLocks noChangeArrowheads="1"/>
          </p:cNvSpPr>
          <p:nvPr/>
        </p:nvSpPr>
        <p:spPr bwMode="auto">
          <a:xfrm>
            <a:off x="2609850" y="4402138"/>
            <a:ext cx="7302500"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tIns="7200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 author uses personification when they say that the plants are ‘begging’ for water. It makes it clear that the plants are also struggling to survive in this harsh, unforgiving environment. </a:t>
            </a:r>
          </a:p>
        </p:txBody>
      </p:sp>
      <p:sp>
        <p:nvSpPr>
          <p:cNvPr id="15" name="TextBox 14">
            <a:extLst>
              <a:ext uri="{FF2B5EF4-FFF2-40B4-BE49-F238E27FC236}">
                <a16:creationId xmlns:a16="http://schemas.microsoft.com/office/drawing/2014/main" id="{75097B2F-D88B-DE04-F2BD-2400E367F4F2}"/>
              </a:ext>
            </a:extLst>
          </p:cNvPr>
          <p:cNvSpPr txBox="1">
            <a:spLocks noChangeArrowheads="1"/>
          </p:cNvSpPr>
          <p:nvPr/>
        </p:nvSpPr>
        <p:spPr bwMode="auto">
          <a:xfrm>
            <a:off x="4406900" y="1577975"/>
            <a:ext cx="5500688" cy="19383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i="1">
                <a:solidFill>
                  <a:schemeClr val="tx1"/>
                </a:solidFill>
              </a:rPr>
              <a:t>As I stagger further into the seemingly never-ending landscape of sand, the torrid heat is now taking its toll. All around me, </a:t>
            </a:r>
            <a:r>
              <a:rPr lang="en-GB" altLang="en-US" i="1">
                <a:solidFill>
                  <a:srgbClr val="F28116"/>
                </a:solidFill>
              </a:rPr>
              <a:t>dehydrated plants are begging for the smallest drop of moisture</a:t>
            </a:r>
            <a:r>
              <a:rPr lang="en-GB" altLang="en-US" i="1">
                <a:solidFill>
                  <a:schemeClr val="tx1"/>
                </a:solidFill>
              </a:rPr>
              <a:t>. With my own water canteen almost dry and an insatiable thirst, I wonder how long it will be before this dusty canyon claims its next victim? </a:t>
            </a:r>
          </a:p>
        </p:txBody>
      </p:sp>
    </p:spTree>
    <p:extLst>
      <p:ext uri="{BB962C8B-B14F-4D97-AF65-F5344CB8AC3E}">
        <p14:creationId xmlns:p14="http://schemas.microsoft.com/office/powerpoint/2010/main" val="5838955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28018420-A607-BB89-B504-38A9B20AA3F8}"/>
              </a:ext>
            </a:extLst>
          </p:cNvPr>
          <p:cNvSpPr>
            <a:spLocks noGrp="1"/>
          </p:cNvSpPr>
          <p:nvPr>
            <p:ph type="title"/>
          </p:nvPr>
        </p:nvSpPr>
        <p:spPr>
          <a:xfrm>
            <a:off x="1981201" y="765175"/>
            <a:ext cx="8220075" cy="573088"/>
          </a:xfrm>
        </p:spPr>
        <p:txBody>
          <a:bodyPr/>
          <a:lstStyle/>
          <a:p>
            <a:pPr eaLnBrk="1" hangingPunct="1"/>
            <a:r>
              <a:rPr lang="en-GB" altLang="en-US" sz="3200">
                <a:solidFill>
                  <a:srgbClr val="013F7B"/>
                </a:solidFill>
              </a:rPr>
              <a:t>Getting Inside a Writer’s Head </a:t>
            </a:r>
            <a:r>
              <a:rPr lang="en-GB" altLang="en-US" sz="3200">
                <a:solidFill>
                  <a:srgbClr val="F28116"/>
                </a:solidFill>
              </a:rPr>
              <a:t>Answers</a:t>
            </a:r>
            <a:endParaRPr lang="en-GB" altLang="en-US" sz="3200">
              <a:solidFill>
                <a:srgbClr val="013F7B"/>
              </a:solidFill>
            </a:endParaRPr>
          </a:p>
        </p:txBody>
      </p:sp>
      <p:grpSp>
        <p:nvGrpSpPr>
          <p:cNvPr id="14339" name="Group 2">
            <a:extLst>
              <a:ext uri="{FF2B5EF4-FFF2-40B4-BE49-F238E27FC236}">
                <a16:creationId xmlns:a16="http://schemas.microsoft.com/office/drawing/2014/main" id="{08592A5C-9F47-E789-38CD-DE265C511AE3}"/>
              </a:ext>
            </a:extLst>
          </p:cNvPr>
          <p:cNvGrpSpPr>
            <a:grpSpLocks/>
          </p:cNvGrpSpPr>
          <p:nvPr/>
        </p:nvGrpSpPr>
        <p:grpSpPr bwMode="auto">
          <a:xfrm>
            <a:off x="3157539" y="261939"/>
            <a:ext cx="7519987" cy="257175"/>
            <a:chOff x="1633152" y="262117"/>
            <a:chExt cx="7520373" cy="257370"/>
          </a:xfrm>
        </p:grpSpPr>
        <p:sp>
          <p:nvSpPr>
            <p:cNvPr id="2" name="Oval 1">
              <a:extLst>
                <a:ext uri="{FF2B5EF4-FFF2-40B4-BE49-F238E27FC236}">
                  <a16:creationId xmlns:a16="http://schemas.microsoft.com/office/drawing/2014/main" id="{F989CC39-17B3-D1FE-6488-2B5979426BAB}"/>
                </a:ext>
              </a:extLst>
            </p:cNvPr>
            <p:cNvSpPr/>
            <p:nvPr/>
          </p:nvSpPr>
          <p:spPr>
            <a:xfrm>
              <a:off x="1633152" y="262117"/>
              <a:ext cx="257188" cy="257370"/>
            </a:xfrm>
            <a:prstGeom prst="ellipse">
              <a:avLst/>
            </a:prstGeom>
            <a:solidFill>
              <a:srgbClr val="0278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50" name="Rectangle 8">
              <a:extLst>
                <a:ext uri="{FF2B5EF4-FFF2-40B4-BE49-F238E27FC236}">
                  <a16:creationId xmlns:a16="http://schemas.microsoft.com/office/drawing/2014/main" id="{28113DF3-B93B-FA80-76B2-983BB347159D}"/>
                </a:ext>
              </a:extLst>
            </p:cNvPr>
            <p:cNvSpPr>
              <a:spLocks/>
            </p:cNvSpPr>
            <p:nvPr/>
          </p:nvSpPr>
          <p:spPr bwMode="auto">
            <a:xfrm>
              <a:off x="1759974" y="262118"/>
              <a:ext cx="7393551" cy="257369"/>
            </a:xfrm>
            <a:prstGeom prst="rect">
              <a:avLst/>
            </a:prstGeom>
            <a:solidFill>
              <a:srgbClr val="0278C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000" tIns="36000" rIns="180000" bIns="36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200">
                  <a:solidFill>
                    <a:schemeClr val="bg1"/>
                  </a:solidFill>
                </a:rPr>
                <a:t>Reading Focus – 2g: Identify/explain how meaning is enhanced through choice of words and phrases.</a:t>
              </a:r>
            </a:p>
          </p:txBody>
        </p:sp>
      </p:grpSp>
      <p:grpSp>
        <p:nvGrpSpPr>
          <p:cNvPr id="14340" name="Group 10">
            <a:extLst>
              <a:ext uri="{FF2B5EF4-FFF2-40B4-BE49-F238E27FC236}">
                <a16:creationId xmlns:a16="http://schemas.microsoft.com/office/drawing/2014/main" id="{10076709-A2C5-0954-C6AE-743A93CB0820}"/>
              </a:ext>
            </a:extLst>
          </p:cNvPr>
          <p:cNvGrpSpPr>
            <a:grpSpLocks/>
          </p:cNvGrpSpPr>
          <p:nvPr/>
        </p:nvGrpSpPr>
        <p:grpSpPr bwMode="auto">
          <a:xfrm>
            <a:off x="1524000" y="228601"/>
            <a:ext cx="1525588" cy="498475"/>
            <a:chOff x="161925" y="228600"/>
            <a:chExt cx="1525273" cy="497849"/>
          </a:xfrm>
        </p:grpSpPr>
        <p:sp>
          <p:nvSpPr>
            <p:cNvPr id="14347" name="Rectangle 5">
              <a:extLst>
                <a:ext uri="{FF2B5EF4-FFF2-40B4-BE49-F238E27FC236}">
                  <a16:creationId xmlns:a16="http://schemas.microsoft.com/office/drawing/2014/main" id="{C02CC3A4-F76D-AA58-3952-EDFA16DFCB6B}"/>
                </a:ext>
              </a:extLst>
            </p:cNvPr>
            <p:cNvSpPr>
              <a:spLocks/>
            </p:cNvSpPr>
            <p:nvPr/>
          </p:nvSpPr>
          <p:spPr bwMode="auto">
            <a:xfrm>
              <a:off x="161925" y="231341"/>
              <a:ext cx="1276349" cy="495108"/>
            </a:xfrm>
            <a:prstGeom prst="rect">
              <a:avLst/>
            </a:prstGeom>
            <a:solidFill>
              <a:srgbClr val="E84D1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324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r" eaLnBrk="1" hangingPunct="1">
                <a:lnSpc>
                  <a:spcPct val="100000"/>
                </a:lnSpc>
                <a:spcBef>
                  <a:spcPct val="0"/>
                </a:spcBef>
                <a:buFontTx/>
                <a:buNone/>
              </a:pPr>
              <a:r>
                <a:rPr lang="en-GB" altLang="en-US" b="1">
                  <a:solidFill>
                    <a:schemeClr val="bg1"/>
                  </a:solidFill>
                </a:rPr>
                <a:t>Day </a:t>
              </a:r>
            </a:p>
          </p:txBody>
        </p:sp>
        <p:sp>
          <p:nvSpPr>
            <p:cNvPr id="10" name="Oval 9">
              <a:extLst>
                <a:ext uri="{FF2B5EF4-FFF2-40B4-BE49-F238E27FC236}">
                  <a16:creationId xmlns:a16="http://schemas.microsoft.com/office/drawing/2014/main" id="{E0D1BB8E-820E-8AE3-805A-EC3CDAF5AE36}"/>
                </a:ext>
              </a:extLst>
            </p:cNvPr>
            <p:cNvSpPr/>
            <p:nvPr/>
          </p:nvSpPr>
          <p:spPr>
            <a:xfrm>
              <a:off x="1188826" y="228600"/>
              <a:ext cx="498372" cy="497849"/>
            </a:xfrm>
            <a:prstGeom prst="ellipse">
              <a:avLst/>
            </a:prstGeom>
            <a:solidFill>
              <a:srgbClr val="F9BB9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E84D15"/>
                  </a:solidFill>
                </a:rPr>
                <a:t>4</a:t>
              </a:r>
            </a:p>
          </p:txBody>
        </p:sp>
      </p:grpSp>
      <p:sp>
        <p:nvSpPr>
          <p:cNvPr id="14341" name="TextBox 33">
            <a:extLst>
              <a:ext uri="{FF2B5EF4-FFF2-40B4-BE49-F238E27FC236}">
                <a16:creationId xmlns:a16="http://schemas.microsoft.com/office/drawing/2014/main" id="{9EC65285-DABD-EC99-43E8-A887D4DC1229}"/>
              </a:ext>
            </a:extLst>
          </p:cNvPr>
          <p:cNvSpPr txBox="1">
            <a:spLocks noChangeArrowheads="1"/>
          </p:cNvSpPr>
          <p:nvPr/>
        </p:nvSpPr>
        <p:spPr bwMode="auto">
          <a:xfrm>
            <a:off x="2274888" y="3702050"/>
            <a:ext cx="7632700" cy="699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tIns="72000" bIns="72000">
            <a:spAutoFit/>
          </a:bodyPr>
          <a:lstStyle>
            <a:lvl1pPr marL="342900" indent="-342900">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 typeface="Twinkl Sb"/>
              <a:buAutoNum type="alphaLcPeriod" startAt="3"/>
            </a:pPr>
            <a:r>
              <a:rPr lang="en-GB" altLang="en-US" b="1">
                <a:solidFill>
                  <a:srgbClr val="013F7B"/>
                </a:solidFill>
              </a:rPr>
              <a:t>Why does the author finish the passage with a rhetorical question?</a:t>
            </a:r>
          </a:p>
        </p:txBody>
      </p:sp>
      <p:sp>
        <p:nvSpPr>
          <p:cNvPr id="4" name="Rectangle 3">
            <a:extLst>
              <a:ext uri="{FF2B5EF4-FFF2-40B4-BE49-F238E27FC236}">
                <a16:creationId xmlns:a16="http://schemas.microsoft.com/office/drawing/2014/main" id="{7BF005E3-B61F-BDE9-88AC-5A76486A74F8}"/>
              </a:ext>
            </a:extLst>
          </p:cNvPr>
          <p:cNvSpPr/>
          <p:nvPr/>
        </p:nvSpPr>
        <p:spPr>
          <a:xfrm>
            <a:off x="2216151" y="1476376"/>
            <a:ext cx="7750175" cy="2087563"/>
          </a:xfrm>
          <a:prstGeom prst="rect">
            <a:avLst/>
          </a:prstGeom>
          <a:solidFill>
            <a:schemeClr val="bg1"/>
          </a:solidFill>
          <a:ln w="38100">
            <a:solidFill>
              <a:srgbClr val="E84D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43" name="TextBox 11">
            <a:extLst>
              <a:ext uri="{FF2B5EF4-FFF2-40B4-BE49-F238E27FC236}">
                <a16:creationId xmlns:a16="http://schemas.microsoft.com/office/drawing/2014/main" id="{5364DC38-9EE8-0413-9795-8D3C14630A7E}"/>
              </a:ext>
            </a:extLst>
          </p:cNvPr>
          <p:cNvSpPr txBox="1">
            <a:spLocks noChangeArrowheads="1"/>
          </p:cNvSpPr>
          <p:nvPr/>
        </p:nvSpPr>
        <p:spPr bwMode="auto">
          <a:xfrm>
            <a:off x="4406901" y="1533525"/>
            <a:ext cx="555942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i="1">
                <a:solidFill>
                  <a:schemeClr val="tx1"/>
                </a:solidFill>
              </a:rPr>
              <a:t>As I stagger further into the seemingly never-ending landscape of sand, the torrid heat is now taking its toll. All around me, dehydrated plants are begging for the smallest drop of moisture. With my own water canteen almost dry and an insatiable thirst, I wonder how long it will be before this dusty canyon claims its next victim? </a:t>
            </a:r>
          </a:p>
        </p:txBody>
      </p:sp>
      <p:pic>
        <p:nvPicPr>
          <p:cNvPr id="14344" name="Picture 16">
            <a:extLst>
              <a:ext uri="{FF2B5EF4-FFF2-40B4-BE49-F238E27FC236}">
                <a16:creationId xmlns:a16="http://schemas.microsoft.com/office/drawing/2014/main" id="{0287FDE2-1DA7-0733-FFB8-580E182A7920}"/>
              </a:ext>
            </a:extLst>
          </p:cNvPr>
          <p:cNvPicPr>
            <a:picLocks noChangeAspect="1"/>
          </p:cNvPicPr>
          <p:nvPr/>
        </p:nvPicPr>
        <p:blipFill>
          <a:blip r:embed="rId2" cstate="print">
            <a:extLst>
              <a:ext uri="{28A0092B-C50C-407E-A947-70E740481C1C}">
                <a14:useLocalDpi xmlns:a14="http://schemas.microsoft.com/office/drawing/2010/main" val="0"/>
              </a:ext>
            </a:extLst>
          </a:blip>
          <a:srcRect l="10571" r="27917"/>
          <a:stretch>
            <a:fillRect/>
          </a:stretch>
        </p:blipFill>
        <p:spPr bwMode="auto">
          <a:xfrm>
            <a:off x="2282826" y="1544639"/>
            <a:ext cx="2081213" cy="19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a:extLst>
              <a:ext uri="{FF2B5EF4-FFF2-40B4-BE49-F238E27FC236}">
                <a16:creationId xmlns:a16="http://schemas.microsoft.com/office/drawing/2014/main" id="{3726AFA8-BF1B-D049-9F5D-5E02EA10503E}"/>
              </a:ext>
            </a:extLst>
          </p:cNvPr>
          <p:cNvSpPr txBox="1">
            <a:spLocks noChangeArrowheads="1"/>
          </p:cNvSpPr>
          <p:nvPr/>
        </p:nvSpPr>
        <p:spPr bwMode="auto">
          <a:xfrm>
            <a:off x="2614612" y="4537979"/>
            <a:ext cx="73025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tIns="7200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The rhetorical question leaves you wondering and fearing the worst for the narrator of the passage. </a:t>
            </a:r>
          </a:p>
        </p:txBody>
      </p:sp>
      <p:sp>
        <p:nvSpPr>
          <p:cNvPr id="15" name="TextBox 14">
            <a:extLst>
              <a:ext uri="{FF2B5EF4-FFF2-40B4-BE49-F238E27FC236}">
                <a16:creationId xmlns:a16="http://schemas.microsoft.com/office/drawing/2014/main" id="{287D432F-657A-831A-038D-FFD4D3E93C65}"/>
              </a:ext>
            </a:extLst>
          </p:cNvPr>
          <p:cNvSpPr txBox="1">
            <a:spLocks noChangeArrowheads="1"/>
          </p:cNvSpPr>
          <p:nvPr/>
        </p:nvSpPr>
        <p:spPr bwMode="auto">
          <a:xfrm>
            <a:off x="4406900" y="1579564"/>
            <a:ext cx="5500688" cy="19383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i="1">
                <a:solidFill>
                  <a:schemeClr val="tx1"/>
                </a:solidFill>
              </a:rPr>
              <a:t>As I stagger further into the seemingly never-ending landscape of sand, the torrid heat is now taking its toll. All around me, dehydrated plants are begging for the smallest drop of moisture. With my own water canteen almost dry and an insatiable thirst, </a:t>
            </a:r>
            <a:r>
              <a:rPr lang="en-GB" altLang="en-US" i="1">
                <a:solidFill>
                  <a:srgbClr val="F28116"/>
                </a:solidFill>
              </a:rPr>
              <a:t>I wonder how long it will be before this dusty canyon claims its next victim? </a:t>
            </a:r>
          </a:p>
        </p:txBody>
      </p:sp>
    </p:spTree>
    <p:extLst>
      <p:ext uri="{BB962C8B-B14F-4D97-AF65-F5344CB8AC3E}">
        <p14:creationId xmlns:p14="http://schemas.microsoft.com/office/powerpoint/2010/main" val="10146302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2DADDB5-6835-996F-0EB7-86D7B61ADC46}"/>
              </a:ext>
            </a:extLst>
          </p:cNvPr>
          <p:cNvSpPr/>
          <p:nvPr/>
        </p:nvSpPr>
        <p:spPr>
          <a:xfrm>
            <a:off x="1554529" y="84486"/>
            <a:ext cx="9368270" cy="923330"/>
          </a:xfrm>
          <a:prstGeom prst="rect">
            <a:avLst/>
          </a:prstGeom>
          <a:noFill/>
        </p:spPr>
        <p:txBody>
          <a:bodyPr wrap="none" lIns="91440" tIns="45720" rIns="91440" bIns="45720">
            <a:spAutoFit/>
          </a:bodyPr>
          <a:lstStyle/>
          <a:p>
            <a:pPr algn="ctr"/>
            <a:r>
              <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omic Sans MS" panose="030F0702030302020204" pitchFamily="66" charset="0"/>
              </a:rPr>
              <a:t>Academic Readiness for Y6</a:t>
            </a:r>
          </a:p>
        </p:txBody>
      </p:sp>
      <p:sp>
        <p:nvSpPr>
          <p:cNvPr id="3" name="TextBox 2">
            <a:extLst>
              <a:ext uri="{FF2B5EF4-FFF2-40B4-BE49-F238E27FC236}">
                <a16:creationId xmlns:a16="http://schemas.microsoft.com/office/drawing/2014/main" id="{43EF24B5-2251-5B1A-B25E-273DE3B172DB}"/>
              </a:ext>
            </a:extLst>
          </p:cNvPr>
          <p:cNvSpPr txBox="1"/>
          <p:nvPr/>
        </p:nvSpPr>
        <p:spPr>
          <a:xfrm>
            <a:off x="261622" y="1231293"/>
            <a:ext cx="3751086" cy="3139321"/>
          </a:xfrm>
          <a:custGeom>
            <a:avLst/>
            <a:gdLst>
              <a:gd name="connsiteX0" fmla="*/ 0 w 3751086"/>
              <a:gd name="connsiteY0" fmla="*/ 0 h 3139321"/>
              <a:gd name="connsiteX1" fmla="*/ 700203 w 3751086"/>
              <a:gd name="connsiteY1" fmla="*/ 0 h 3139321"/>
              <a:gd name="connsiteX2" fmla="*/ 1212851 w 3751086"/>
              <a:gd name="connsiteY2" fmla="*/ 0 h 3139321"/>
              <a:gd name="connsiteX3" fmla="*/ 1763010 w 3751086"/>
              <a:gd name="connsiteY3" fmla="*/ 0 h 3139321"/>
              <a:gd name="connsiteX4" fmla="*/ 2425702 w 3751086"/>
              <a:gd name="connsiteY4" fmla="*/ 0 h 3139321"/>
              <a:gd name="connsiteX5" fmla="*/ 2975862 w 3751086"/>
              <a:gd name="connsiteY5" fmla="*/ 0 h 3139321"/>
              <a:gd name="connsiteX6" fmla="*/ 3751086 w 3751086"/>
              <a:gd name="connsiteY6" fmla="*/ 0 h 3139321"/>
              <a:gd name="connsiteX7" fmla="*/ 3751086 w 3751086"/>
              <a:gd name="connsiteY7" fmla="*/ 627864 h 3139321"/>
              <a:gd name="connsiteX8" fmla="*/ 3751086 w 3751086"/>
              <a:gd name="connsiteY8" fmla="*/ 1161549 h 3139321"/>
              <a:gd name="connsiteX9" fmla="*/ 3751086 w 3751086"/>
              <a:gd name="connsiteY9" fmla="*/ 1852199 h 3139321"/>
              <a:gd name="connsiteX10" fmla="*/ 3751086 w 3751086"/>
              <a:gd name="connsiteY10" fmla="*/ 2480064 h 3139321"/>
              <a:gd name="connsiteX11" fmla="*/ 3751086 w 3751086"/>
              <a:gd name="connsiteY11" fmla="*/ 3139321 h 3139321"/>
              <a:gd name="connsiteX12" fmla="*/ 3238438 w 3751086"/>
              <a:gd name="connsiteY12" fmla="*/ 3139321 h 3139321"/>
              <a:gd name="connsiteX13" fmla="*/ 2538235 w 3751086"/>
              <a:gd name="connsiteY13" fmla="*/ 3139321 h 3139321"/>
              <a:gd name="connsiteX14" fmla="*/ 1875543 w 3751086"/>
              <a:gd name="connsiteY14" fmla="*/ 3139321 h 3139321"/>
              <a:gd name="connsiteX15" fmla="*/ 1250362 w 3751086"/>
              <a:gd name="connsiteY15" fmla="*/ 3139321 h 3139321"/>
              <a:gd name="connsiteX16" fmla="*/ 587670 w 3751086"/>
              <a:gd name="connsiteY16" fmla="*/ 3139321 h 3139321"/>
              <a:gd name="connsiteX17" fmla="*/ 0 w 3751086"/>
              <a:gd name="connsiteY17" fmla="*/ 3139321 h 3139321"/>
              <a:gd name="connsiteX18" fmla="*/ 0 w 3751086"/>
              <a:gd name="connsiteY18" fmla="*/ 2542850 h 3139321"/>
              <a:gd name="connsiteX19" fmla="*/ 0 w 3751086"/>
              <a:gd name="connsiteY19" fmla="*/ 1977772 h 3139321"/>
              <a:gd name="connsiteX20" fmla="*/ 0 w 3751086"/>
              <a:gd name="connsiteY20" fmla="*/ 1318515 h 3139321"/>
              <a:gd name="connsiteX21" fmla="*/ 0 w 3751086"/>
              <a:gd name="connsiteY21" fmla="*/ 753437 h 3139321"/>
              <a:gd name="connsiteX22" fmla="*/ 0 w 3751086"/>
              <a:gd name="connsiteY22" fmla="*/ 0 h 3139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751086" h="3139321" extrusionOk="0">
                <a:moveTo>
                  <a:pt x="0" y="0"/>
                </a:moveTo>
                <a:cubicBezTo>
                  <a:pt x="231586" y="21932"/>
                  <a:pt x="358373" y="-24921"/>
                  <a:pt x="700203" y="0"/>
                </a:cubicBezTo>
                <a:cubicBezTo>
                  <a:pt x="1042033" y="24921"/>
                  <a:pt x="1054796" y="13342"/>
                  <a:pt x="1212851" y="0"/>
                </a:cubicBezTo>
                <a:cubicBezTo>
                  <a:pt x="1370906" y="-13342"/>
                  <a:pt x="1539538" y="14159"/>
                  <a:pt x="1763010" y="0"/>
                </a:cubicBezTo>
                <a:cubicBezTo>
                  <a:pt x="1986482" y="-14159"/>
                  <a:pt x="2192362" y="28775"/>
                  <a:pt x="2425702" y="0"/>
                </a:cubicBezTo>
                <a:cubicBezTo>
                  <a:pt x="2659042" y="-28775"/>
                  <a:pt x="2790247" y="12037"/>
                  <a:pt x="2975862" y="0"/>
                </a:cubicBezTo>
                <a:cubicBezTo>
                  <a:pt x="3161477" y="-12037"/>
                  <a:pt x="3524922" y="-14909"/>
                  <a:pt x="3751086" y="0"/>
                </a:cubicBezTo>
                <a:cubicBezTo>
                  <a:pt x="3760513" y="157013"/>
                  <a:pt x="3725245" y="486230"/>
                  <a:pt x="3751086" y="627864"/>
                </a:cubicBezTo>
                <a:cubicBezTo>
                  <a:pt x="3776927" y="769498"/>
                  <a:pt x="3772926" y="956933"/>
                  <a:pt x="3751086" y="1161549"/>
                </a:cubicBezTo>
                <a:cubicBezTo>
                  <a:pt x="3729246" y="1366165"/>
                  <a:pt x="3766690" y="1585893"/>
                  <a:pt x="3751086" y="1852199"/>
                </a:cubicBezTo>
                <a:cubicBezTo>
                  <a:pt x="3735483" y="2118505"/>
                  <a:pt x="3753926" y="2293553"/>
                  <a:pt x="3751086" y="2480064"/>
                </a:cubicBezTo>
                <a:cubicBezTo>
                  <a:pt x="3748246" y="2666575"/>
                  <a:pt x="3756946" y="2934878"/>
                  <a:pt x="3751086" y="3139321"/>
                </a:cubicBezTo>
                <a:cubicBezTo>
                  <a:pt x="3550096" y="3163504"/>
                  <a:pt x="3364937" y="3137825"/>
                  <a:pt x="3238438" y="3139321"/>
                </a:cubicBezTo>
                <a:cubicBezTo>
                  <a:pt x="3111939" y="3140817"/>
                  <a:pt x="2719974" y="3125394"/>
                  <a:pt x="2538235" y="3139321"/>
                </a:cubicBezTo>
                <a:cubicBezTo>
                  <a:pt x="2356496" y="3153248"/>
                  <a:pt x="2077812" y="3154402"/>
                  <a:pt x="1875543" y="3139321"/>
                </a:cubicBezTo>
                <a:cubicBezTo>
                  <a:pt x="1673274" y="3124240"/>
                  <a:pt x="1500038" y="3116182"/>
                  <a:pt x="1250362" y="3139321"/>
                </a:cubicBezTo>
                <a:cubicBezTo>
                  <a:pt x="1000686" y="3162460"/>
                  <a:pt x="742949" y="3163550"/>
                  <a:pt x="587670" y="3139321"/>
                </a:cubicBezTo>
                <a:cubicBezTo>
                  <a:pt x="432391" y="3115092"/>
                  <a:pt x="278479" y="3114762"/>
                  <a:pt x="0" y="3139321"/>
                </a:cubicBezTo>
                <a:cubicBezTo>
                  <a:pt x="-7048" y="2958663"/>
                  <a:pt x="9160" y="2721291"/>
                  <a:pt x="0" y="2542850"/>
                </a:cubicBezTo>
                <a:cubicBezTo>
                  <a:pt x="-9160" y="2364409"/>
                  <a:pt x="21383" y="2216624"/>
                  <a:pt x="0" y="1977772"/>
                </a:cubicBezTo>
                <a:cubicBezTo>
                  <a:pt x="-21383" y="1738920"/>
                  <a:pt x="20924" y="1569964"/>
                  <a:pt x="0" y="1318515"/>
                </a:cubicBezTo>
                <a:cubicBezTo>
                  <a:pt x="-20924" y="1067066"/>
                  <a:pt x="-15440" y="972520"/>
                  <a:pt x="0" y="753437"/>
                </a:cubicBezTo>
                <a:cubicBezTo>
                  <a:pt x="15440" y="534354"/>
                  <a:pt x="-30169" y="367729"/>
                  <a:pt x="0" y="0"/>
                </a:cubicBezTo>
                <a:close/>
              </a:path>
            </a:pathLst>
          </a:custGeom>
          <a:noFill/>
          <a:ln>
            <a:solidFill>
              <a:schemeClr val="tx1"/>
            </a:solidFill>
            <a:extLst>
              <a:ext uri="{C807C97D-BFC1-408E-A445-0C87EB9F89A2}">
                <ask:lineSketchStyleProps xmlns:ask="http://schemas.microsoft.com/office/drawing/2018/sketchyshapes" sd="1496512970">
                  <a:prstGeom prst="rect">
                    <a:avLst/>
                  </a:prstGeom>
                  <ask:type>
                    <ask:lineSketchFreehand/>
                  </ask:type>
                </ask:lineSketchStyleProps>
              </a:ext>
            </a:extLst>
          </a:ln>
        </p:spPr>
        <p:txBody>
          <a:bodyPr wrap="square" rtlCol="0">
            <a:spAutoFit/>
          </a:bodyPr>
          <a:lstStyle/>
          <a:p>
            <a:r>
              <a:rPr lang="en-GB" dirty="0">
                <a:highlight>
                  <a:srgbClr val="FFFF00"/>
                </a:highlight>
                <a:latin typeface="Comic Sans MS" panose="030F0702030302020204" pitchFamily="66" charset="0"/>
              </a:rPr>
              <a:t>English - Writing </a:t>
            </a:r>
          </a:p>
          <a:p>
            <a:endParaRPr lang="en-GB" dirty="0">
              <a:latin typeface="Comic Sans MS" panose="030F0702030302020204" pitchFamily="66" charset="0"/>
            </a:endParaRPr>
          </a:p>
          <a:p>
            <a:r>
              <a:rPr lang="en-GB" dirty="0">
                <a:latin typeface="Comic Sans MS" panose="030F0702030302020204" pitchFamily="66" charset="0"/>
              </a:rPr>
              <a:t>To be successful in writing in Y6, your child needs to: </a:t>
            </a:r>
          </a:p>
          <a:p>
            <a:endParaRPr lang="en-GB" dirty="0">
              <a:latin typeface="Comic Sans MS" panose="030F0702030302020204" pitchFamily="66" charset="0"/>
            </a:endParaRPr>
          </a:p>
          <a:p>
            <a:pPr marL="285750" indent="-285750">
              <a:buFont typeface="Wingdings" panose="05000000000000000000" pitchFamily="2" charset="2"/>
              <a:buChar char="v"/>
            </a:pPr>
            <a:r>
              <a:rPr lang="en-GB" dirty="0">
                <a:latin typeface="Comic Sans MS" panose="030F0702030302020204" pitchFamily="66" charset="0"/>
              </a:rPr>
              <a:t>Practise spellings</a:t>
            </a:r>
          </a:p>
          <a:p>
            <a:endParaRPr lang="en-GB" dirty="0">
              <a:latin typeface="Comic Sans MS" panose="030F0702030302020204" pitchFamily="66" charset="0"/>
            </a:endParaRPr>
          </a:p>
          <a:p>
            <a:pPr marL="285750" indent="-285750">
              <a:buFont typeface="Wingdings" panose="05000000000000000000" pitchFamily="2" charset="2"/>
              <a:buChar char="v"/>
            </a:pPr>
            <a:r>
              <a:rPr lang="en-GB" dirty="0">
                <a:latin typeface="Comic Sans MS" panose="030F0702030302020204" pitchFamily="66" charset="0"/>
              </a:rPr>
              <a:t>Practise writing for different purposes, using punctuation correctly.</a:t>
            </a:r>
          </a:p>
          <a:p>
            <a:pPr marL="285750" indent="-285750">
              <a:buFont typeface="Wingdings" panose="05000000000000000000" pitchFamily="2" charset="2"/>
              <a:buChar char="v"/>
            </a:pPr>
            <a:endParaRPr lang="en-GB" dirty="0"/>
          </a:p>
        </p:txBody>
      </p:sp>
      <p:pic>
        <p:nvPicPr>
          <p:cNvPr id="5" name="Picture 4" descr="A close-up of a text&#10;&#10;Description automatically generated">
            <a:extLst>
              <a:ext uri="{FF2B5EF4-FFF2-40B4-BE49-F238E27FC236}">
                <a16:creationId xmlns:a16="http://schemas.microsoft.com/office/drawing/2014/main" id="{55EA6EFF-81FC-29F4-4F92-0525F50B8FFC}"/>
              </a:ext>
            </a:extLst>
          </p:cNvPr>
          <p:cNvPicPr>
            <a:picLocks noChangeAspect="1"/>
          </p:cNvPicPr>
          <p:nvPr/>
        </p:nvPicPr>
        <p:blipFill rotWithShape="1">
          <a:blip r:embed="rId2">
            <a:extLst>
              <a:ext uri="{28A0092B-C50C-407E-A947-70E740481C1C}">
                <a14:useLocalDpi xmlns:a14="http://schemas.microsoft.com/office/drawing/2010/main" val="0"/>
              </a:ext>
            </a:extLst>
          </a:blip>
          <a:srcRect t="4568" r="1728"/>
          <a:stretch/>
        </p:blipFill>
        <p:spPr>
          <a:xfrm>
            <a:off x="4333002" y="985421"/>
            <a:ext cx="7740630" cy="5151321"/>
          </a:xfrm>
          <a:prstGeom prst="rect">
            <a:avLst/>
          </a:prstGeom>
        </p:spPr>
      </p:pic>
    </p:spTree>
    <p:extLst>
      <p:ext uri="{BB962C8B-B14F-4D97-AF65-F5344CB8AC3E}">
        <p14:creationId xmlns:p14="http://schemas.microsoft.com/office/powerpoint/2010/main" val="18813215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3D63B328-F520-CE5B-3344-834AFEBE0F4B}"/>
              </a:ext>
            </a:extLst>
          </p:cNvPr>
          <p:cNvSpPr>
            <a:spLocks noGrp="1"/>
          </p:cNvSpPr>
          <p:nvPr>
            <p:ph type="title"/>
          </p:nvPr>
        </p:nvSpPr>
        <p:spPr>
          <a:xfrm>
            <a:off x="1981201" y="765175"/>
            <a:ext cx="8220075" cy="573088"/>
          </a:xfrm>
        </p:spPr>
        <p:txBody>
          <a:bodyPr/>
          <a:lstStyle/>
          <a:p>
            <a:pPr eaLnBrk="1" hangingPunct="1"/>
            <a:r>
              <a:rPr lang="en-GB" altLang="en-US" sz="3600">
                <a:solidFill>
                  <a:srgbClr val="013F7B"/>
                </a:solidFill>
              </a:rPr>
              <a:t>Synonym &amp; Antonym Compasses</a:t>
            </a:r>
          </a:p>
        </p:txBody>
      </p:sp>
      <p:grpSp>
        <p:nvGrpSpPr>
          <p:cNvPr id="9219" name="Group 2">
            <a:extLst>
              <a:ext uri="{FF2B5EF4-FFF2-40B4-BE49-F238E27FC236}">
                <a16:creationId xmlns:a16="http://schemas.microsoft.com/office/drawing/2014/main" id="{721A6CC7-9696-62F0-4F06-1B4D8880239B}"/>
              </a:ext>
            </a:extLst>
          </p:cNvPr>
          <p:cNvGrpSpPr>
            <a:grpSpLocks/>
          </p:cNvGrpSpPr>
          <p:nvPr/>
        </p:nvGrpSpPr>
        <p:grpSpPr bwMode="auto">
          <a:xfrm>
            <a:off x="3141663" y="246064"/>
            <a:ext cx="7535862" cy="288925"/>
            <a:chOff x="1617765" y="246729"/>
            <a:chExt cx="7535760" cy="288147"/>
          </a:xfrm>
        </p:grpSpPr>
        <p:sp>
          <p:nvSpPr>
            <p:cNvPr id="2" name="Oval 1">
              <a:extLst>
                <a:ext uri="{FF2B5EF4-FFF2-40B4-BE49-F238E27FC236}">
                  <a16:creationId xmlns:a16="http://schemas.microsoft.com/office/drawing/2014/main" id="{9B160A46-24A6-0DE6-2A1A-52D8EFC0A02D}"/>
                </a:ext>
              </a:extLst>
            </p:cNvPr>
            <p:cNvSpPr/>
            <p:nvPr/>
          </p:nvSpPr>
          <p:spPr>
            <a:xfrm>
              <a:off x="1617765" y="246729"/>
              <a:ext cx="284158" cy="284981"/>
            </a:xfrm>
            <a:prstGeom prst="ellipse">
              <a:avLst/>
            </a:prstGeom>
            <a:solidFill>
              <a:srgbClr val="0278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238" name="Rectangle 8">
              <a:extLst>
                <a:ext uri="{FF2B5EF4-FFF2-40B4-BE49-F238E27FC236}">
                  <a16:creationId xmlns:a16="http://schemas.microsoft.com/office/drawing/2014/main" id="{018685D4-FC49-AF82-F5FB-E9CA5CA89DDC}"/>
                </a:ext>
              </a:extLst>
            </p:cNvPr>
            <p:cNvSpPr>
              <a:spLocks/>
            </p:cNvSpPr>
            <p:nvPr/>
          </p:nvSpPr>
          <p:spPr bwMode="auto">
            <a:xfrm>
              <a:off x="1759974" y="246729"/>
              <a:ext cx="7393551" cy="288147"/>
            </a:xfrm>
            <a:prstGeom prst="rect">
              <a:avLst/>
            </a:prstGeom>
            <a:solidFill>
              <a:srgbClr val="0278C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000" tIns="36000" rIns="180000" bIns="36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400">
                  <a:solidFill>
                    <a:schemeClr val="bg1"/>
                  </a:solidFill>
                </a:rPr>
                <a:t>Vocabulary Focus – G6.1: How words are related by meaning as synonyms and antonyms </a:t>
              </a:r>
            </a:p>
          </p:txBody>
        </p:sp>
      </p:grpSp>
      <p:grpSp>
        <p:nvGrpSpPr>
          <p:cNvPr id="9220" name="Group 10">
            <a:extLst>
              <a:ext uri="{FF2B5EF4-FFF2-40B4-BE49-F238E27FC236}">
                <a16:creationId xmlns:a16="http://schemas.microsoft.com/office/drawing/2014/main" id="{BF9C4460-AF7E-ABEC-A930-757C33D16E9B}"/>
              </a:ext>
            </a:extLst>
          </p:cNvPr>
          <p:cNvGrpSpPr>
            <a:grpSpLocks/>
          </p:cNvGrpSpPr>
          <p:nvPr/>
        </p:nvGrpSpPr>
        <p:grpSpPr bwMode="auto">
          <a:xfrm>
            <a:off x="1524000" y="228601"/>
            <a:ext cx="1525588" cy="498475"/>
            <a:chOff x="161925" y="228600"/>
            <a:chExt cx="1525273" cy="497849"/>
          </a:xfrm>
        </p:grpSpPr>
        <p:sp>
          <p:nvSpPr>
            <p:cNvPr id="9235" name="Rectangle 5">
              <a:extLst>
                <a:ext uri="{FF2B5EF4-FFF2-40B4-BE49-F238E27FC236}">
                  <a16:creationId xmlns:a16="http://schemas.microsoft.com/office/drawing/2014/main" id="{982736BC-FF67-37B8-CC28-FF8E56A65D25}"/>
                </a:ext>
              </a:extLst>
            </p:cNvPr>
            <p:cNvSpPr>
              <a:spLocks/>
            </p:cNvSpPr>
            <p:nvPr/>
          </p:nvSpPr>
          <p:spPr bwMode="auto">
            <a:xfrm>
              <a:off x="161925" y="231341"/>
              <a:ext cx="1276349" cy="495108"/>
            </a:xfrm>
            <a:prstGeom prst="rect">
              <a:avLst/>
            </a:prstGeom>
            <a:solidFill>
              <a:srgbClr val="E84D1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324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r" eaLnBrk="1" hangingPunct="1">
                <a:lnSpc>
                  <a:spcPct val="100000"/>
                </a:lnSpc>
                <a:spcBef>
                  <a:spcPct val="0"/>
                </a:spcBef>
                <a:buFontTx/>
                <a:buNone/>
              </a:pPr>
              <a:r>
                <a:rPr lang="en-GB" altLang="en-US" b="1">
                  <a:solidFill>
                    <a:schemeClr val="bg1"/>
                  </a:solidFill>
                </a:rPr>
                <a:t>Day </a:t>
              </a:r>
            </a:p>
          </p:txBody>
        </p:sp>
        <p:sp>
          <p:nvSpPr>
            <p:cNvPr id="10" name="Oval 9">
              <a:extLst>
                <a:ext uri="{FF2B5EF4-FFF2-40B4-BE49-F238E27FC236}">
                  <a16:creationId xmlns:a16="http://schemas.microsoft.com/office/drawing/2014/main" id="{93FF80A7-5B04-42AB-67FD-B1933A59D5F6}"/>
                </a:ext>
              </a:extLst>
            </p:cNvPr>
            <p:cNvSpPr/>
            <p:nvPr/>
          </p:nvSpPr>
          <p:spPr>
            <a:xfrm>
              <a:off x="1188826" y="228600"/>
              <a:ext cx="498372" cy="497849"/>
            </a:xfrm>
            <a:prstGeom prst="ellipse">
              <a:avLst/>
            </a:prstGeom>
            <a:solidFill>
              <a:srgbClr val="F9BB9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E84D15"/>
                  </a:solidFill>
                </a:rPr>
                <a:t>3</a:t>
              </a:r>
            </a:p>
          </p:txBody>
        </p:sp>
      </p:grpSp>
      <p:sp>
        <p:nvSpPr>
          <p:cNvPr id="9221" name="TextBox 11">
            <a:extLst>
              <a:ext uri="{FF2B5EF4-FFF2-40B4-BE49-F238E27FC236}">
                <a16:creationId xmlns:a16="http://schemas.microsoft.com/office/drawing/2014/main" id="{095C649B-4510-CCCC-019B-BEDE7D36317F}"/>
              </a:ext>
            </a:extLst>
          </p:cNvPr>
          <p:cNvSpPr txBox="1">
            <a:spLocks noChangeArrowheads="1"/>
          </p:cNvSpPr>
          <p:nvPr/>
        </p:nvSpPr>
        <p:spPr bwMode="auto">
          <a:xfrm>
            <a:off x="2411413" y="1452563"/>
            <a:ext cx="34972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Look at this completed synonym and antonym compass:</a:t>
            </a:r>
          </a:p>
        </p:txBody>
      </p:sp>
      <p:sp>
        <p:nvSpPr>
          <p:cNvPr id="34" name="TextBox 33">
            <a:extLst>
              <a:ext uri="{FF2B5EF4-FFF2-40B4-BE49-F238E27FC236}">
                <a16:creationId xmlns:a16="http://schemas.microsoft.com/office/drawing/2014/main" id="{43ACCB1B-F3FF-7C4B-71BB-91AADDA42D72}"/>
              </a:ext>
            </a:extLst>
          </p:cNvPr>
          <p:cNvSpPr txBox="1">
            <a:spLocks noChangeArrowheads="1"/>
          </p:cNvSpPr>
          <p:nvPr/>
        </p:nvSpPr>
        <p:spPr bwMode="auto">
          <a:xfrm>
            <a:off x="2274888" y="5530850"/>
            <a:ext cx="7632700" cy="698500"/>
          </a:xfrm>
          <a:prstGeom prst="rect">
            <a:avLst/>
          </a:prstGeom>
          <a:solidFill>
            <a:schemeClr val="bg1"/>
          </a:solidFill>
          <a:ln w="28575">
            <a:solidFill>
              <a:srgbClr val="E84D15"/>
            </a:solidFill>
            <a:miter lim="800000"/>
            <a:headEnd/>
            <a:tailEnd/>
          </a:ln>
        </p:spPr>
        <p:txBody>
          <a:bodyPr tIns="7200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Use one of your synonym or antonym words </a:t>
            </a:r>
            <a:br>
              <a:rPr lang="en-GB" altLang="en-US">
                <a:solidFill>
                  <a:schemeClr val="tx1"/>
                </a:solidFill>
              </a:rPr>
            </a:br>
            <a:r>
              <a:rPr lang="en-GB" altLang="en-US">
                <a:solidFill>
                  <a:schemeClr val="tx1"/>
                </a:solidFill>
              </a:rPr>
              <a:t>in a sentence with a </a:t>
            </a:r>
            <a:r>
              <a:rPr lang="en-GB" altLang="en-US" b="1">
                <a:solidFill>
                  <a:srgbClr val="F28116"/>
                </a:solidFill>
              </a:rPr>
              <a:t>question tag.</a:t>
            </a:r>
          </a:p>
        </p:txBody>
      </p:sp>
      <p:pic>
        <p:nvPicPr>
          <p:cNvPr id="9223" name="Picture 13">
            <a:extLst>
              <a:ext uri="{FF2B5EF4-FFF2-40B4-BE49-F238E27FC236}">
                <a16:creationId xmlns:a16="http://schemas.microsoft.com/office/drawing/2014/main" id="{04A99AEC-FD8E-3DBC-6432-59895C073BA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00351" y="2425701"/>
            <a:ext cx="2505075" cy="249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4" name="TextBox 22">
            <a:extLst>
              <a:ext uri="{FF2B5EF4-FFF2-40B4-BE49-F238E27FC236}">
                <a16:creationId xmlns:a16="http://schemas.microsoft.com/office/drawing/2014/main" id="{B51DF1F2-72FD-D7BB-1911-6BA18D9616AE}"/>
              </a:ext>
            </a:extLst>
          </p:cNvPr>
          <p:cNvSpPr txBox="1">
            <a:spLocks noChangeArrowheads="1"/>
          </p:cNvSpPr>
          <p:nvPr/>
        </p:nvSpPr>
        <p:spPr bwMode="auto">
          <a:xfrm>
            <a:off x="3300413" y="2425700"/>
            <a:ext cx="1504950" cy="369888"/>
          </a:xfrm>
          <a:prstGeom prst="rect">
            <a:avLst/>
          </a:prstGeom>
          <a:solidFill>
            <a:schemeClr val="bg1"/>
          </a:solidFill>
          <a:ln w="28575">
            <a:solidFill>
              <a:srgbClr val="F28116"/>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honest</a:t>
            </a:r>
          </a:p>
        </p:txBody>
      </p:sp>
      <p:sp>
        <p:nvSpPr>
          <p:cNvPr id="24" name="TextBox 23">
            <a:extLst>
              <a:ext uri="{FF2B5EF4-FFF2-40B4-BE49-F238E27FC236}">
                <a16:creationId xmlns:a16="http://schemas.microsoft.com/office/drawing/2014/main" id="{CD6FBA9B-FF69-A63A-E9F2-8AD154EFB835}"/>
              </a:ext>
            </a:extLst>
          </p:cNvPr>
          <p:cNvSpPr txBox="1">
            <a:spLocks noChangeArrowheads="1"/>
          </p:cNvSpPr>
          <p:nvPr/>
        </p:nvSpPr>
        <p:spPr bwMode="auto">
          <a:xfrm>
            <a:off x="4818063" y="3487739"/>
            <a:ext cx="1090612" cy="369887"/>
          </a:xfrm>
          <a:prstGeom prst="rect">
            <a:avLst/>
          </a:prstGeom>
          <a:solidFill>
            <a:schemeClr val="bg1"/>
          </a:solidFill>
          <a:ln w="28575">
            <a:solidFill>
              <a:srgbClr val="F28116"/>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deceitful</a:t>
            </a:r>
          </a:p>
        </p:txBody>
      </p:sp>
      <p:sp>
        <p:nvSpPr>
          <p:cNvPr id="25" name="TextBox 24">
            <a:extLst>
              <a:ext uri="{FF2B5EF4-FFF2-40B4-BE49-F238E27FC236}">
                <a16:creationId xmlns:a16="http://schemas.microsoft.com/office/drawing/2014/main" id="{89B31C1B-8664-CEE6-2962-F934FD605A45}"/>
              </a:ext>
            </a:extLst>
          </p:cNvPr>
          <p:cNvSpPr txBox="1">
            <a:spLocks noChangeArrowheads="1"/>
          </p:cNvSpPr>
          <p:nvPr/>
        </p:nvSpPr>
        <p:spPr bwMode="auto">
          <a:xfrm>
            <a:off x="3300413" y="4527550"/>
            <a:ext cx="1504950" cy="369888"/>
          </a:xfrm>
          <a:prstGeom prst="rect">
            <a:avLst/>
          </a:prstGeom>
          <a:solidFill>
            <a:schemeClr val="bg1"/>
          </a:solidFill>
          <a:ln w="28575">
            <a:solidFill>
              <a:srgbClr val="F28116"/>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devious</a:t>
            </a:r>
          </a:p>
        </p:txBody>
      </p:sp>
      <p:sp>
        <p:nvSpPr>
          <p:cNvPr id="26" name="TextBox 25">
            <a:extLst>
              <a:ext uri="{FF2B5EF4-FFF2-40B4-BE49-F238E27FC236}">
                <a16:creationId xmlns:a16="http://schemas.microsoft.com/office/drawing/2014/main" id="{EE785932-A505-1F5D-7EDC-FC5FECD6A981}"/>
              </a:ext>
            </a:extLst>
          </p:cNvPr>
          <p:cNvSpPr txBox="1">
            <a:spLocks noChangeArrowheads="1"/>
          </p:cNvSpPr>
          <p:nvPr/>
        </p:nvSpPr>
        <p:spPr bwMode="auto">
          <a:xfrm>
            <a:off x="2198689" y="3487739"/>
            <a:ext cx="1089025" cy="369887"/>
          </a:xfrm>
          <a:prstGeom prst="rect">
            <a:avLst/>
          </a:prstGeom>
          <a:solidFill>
            <a:schemeClr val="bg1"/>
          </a:solidFill>
          <a:ln w="28575">
            <a:solidFill>
              <a:srgbClr val="F28116"/>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truthful</a:t>
            </a:r>
          </a:p>
        </p:txBody>
      </p:sp>
      <p:sp>
        <p:nvSpPr>
          <p:cNvPr id="27" name="TextBox 26">
            <a:extLst>
              <a:ext uri="{FF2B5EF4-FFF2-40B4-BE49-F238E27FC236}">
                <a16:creationId xmlns:a16="http://schemas.microsoft.com/office/drawing/2014/main" id="{0B156891-6149-B739-5A50-A5C8AE873C30}"/>
              </a:ext>
            </a:extLst>
          </p:cNvPr>
          <p:cNvSpPr txBox="1">
            <a:spLocks noChangeArrowheads="1"/>
          </p:cNvSpPr>
          <p:nvPr/>
        </p:nvSpPr>
        <p:spPr bwMode="auto">
          <a:xfrm>
            <a:off x="6091238" y="1457326"/>
            <a:ext cx="3937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Now, complete this compass. If you need to, use a thesaurus for support.</a:t>
            </a:r>
          </a:p>
        </p:txBody>
      </p:sp>
      <p:grpSp>
        <p:nvGrpSpPr>
          <p:cNvPr id="15" name="Group 14">
            <a:extLst>
              <a:ext uri="{FF2B5EF4-FFF2-40B4-BE49-F238E27FC236}">
                <a16:creationId xmlns:a16="http://schemas.microsoft.com/office/drawing/2014/main" id="{4FAD1129-48B6-93FD-D413-522C85BE89C3}"/>
              </a:ext>
            </a:extLst>
          </p:cNvPr>
          <p:cNvGrpSpPr>
            <a:grpSpLocks/>
          </p:cNvGrpSpPr>
          <p:nvPr/>
        </p:nvGrpSpPr>
        <p:grpSpPr bwMode="auto">
          <a:xfrm>
            <a:off x="6197600" y="2425701"/>
            <a:ext cx="3709988" cy="2493963"/>
            <a:chOff x="4673734" y="2425613"/>
            <a:chExt cx="3709851" cy="2493480"/>
          </a:xfrm>
        </p:grpSpPr>
        <p:pic>
          <p:nvPicPr>
            <p:cNvPr id="9230" name="Picture 27">
              <a:extLst>
                <a:ext uri="{FF2B5EF4-FFF2-40B4-BE49-F238E27FC236}">
                  <a16:creationId xmlns:a16="http://schemas.microsoft.com/office/drawing/2014/main" id="{4DE49D2D-3A34-710E-15E9-5DAF82A3849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12682" y="2425613"/>
              <a:ext cx="2505673" cy="2493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31" name="TextBox 28">
              <a:extLst>
                <a:ext uri="{FF2B5EF4-FFF2-40B4-BE49-F238E27FC236}">
                  <a16:creationId xmlns:a16="http://schemas.microsoft.com/office/drawing/2014/main" id="{2E9BE609-49B5-55B8-D504-B246B2AAE23C}"/>
                </a:ext>
              </a:extLst>
            </p:cNvPr>
            <p:cNvSpPr txBox="1">
              <a:spLocks noChangeArrowheads="1"/>
            </p:cNvSpPr>
            <p:nvPr/>
          </p:nvSpPr>
          <p:spPr bwMode="auto">
            <a:xfrm>
              <a:off x="5813286" y="2425613"/>
              <a:ext cx="1504464" cy="369332"/>
            </a:xfrm>
            <a:prstGeom prst="rect">
              <a:avLst/>
            </a:prstGeom>
            <a:solidFill>
              <a:schemeClr val="bg1"/>
            </a:solidFill>
            <a:ln w="28575">
              <a:solidFill>
                <a:srgbClr val="F28116"/>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polite</a:t>
              </a:r>
            </a:p>
          </p:txBody>
        </p:sp>
        <p:sp>
          <p:nvSpPr>
            <p:cNvPr id="9232" name="TextBox 29">
              <a:extLst>
                <a:ext uri="{FF2B5EF4-FFF2-40B4-BE49-F238E27FC236}">
                  <a16:creationId xmlns:a16="http://schemas.microsoft.com/office/drawing/2014/main" id="{39E2B263-1109-8234-FFC8-F5338071714F}"/>
                </a:ext>
              </a:extLst>
            </p:cNvPr>
            <p:cNvSpPr txBox="1">
              <a:spLocks noChangeArrowheads="1"/>
            </p:cNvSpPr>
            <p:nvPr/>
          </p:nvSpPr>
          <p:spPr bwMode="auto">
            <a:xfrm>
              <a:off x="7293990" y="3488755"/>
              <a:ext cx="1089595" cy="369332"/>
            </a:xfrm>
            <a:prstGeom prst="rect">
              <a:avLst/>
            </a:prstGeom>
            <a:solidFill>
              <a:schemeClr val="bg1"/>
            </a:solidFill>
            <a:ln w="28575">
              <a:solidFill>
                <a:srgbClr val="F28116"/>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a:solidFill>
                  <a:schemeClr val="tx1"/>
                </a:solidFill>
              </a:endParaRPr>
            </a:p>
          </p:txBody>
        </p:sp>
        <p:sp>
          <p:nvSpPr>
            <p:cNvPr id="9233" name="TextBox 30">
              <a:extLst>
                <a:ext uri="{FF2B5EF4-FFF2-40B4-BE49-F238E27FC236}">
                  <a16:creationId xmlns:a16="http://schemas.microsoft.com/office/drawing/2014/main" id="{ECA3B651-E8AD-0D49-8807-108563735CE9}"/>
                </a:ext>
              </a:extLst>
            </p:cNvPr>
            <p:cNvSpPr txBox="1">
              <a:spLocks noChangeArrowheads="1"/>
            </p:cNvSpPr>
            <p:nvPr/>
          </p:nvSpPr>
          <p:spPr bwMode="auto">
            <a:xfrm>
              <a:off x="5776426" y="4528787"/>
              <a:ext cx="1504466" cy="369332"/>
            </a:xfrm>
            <a:prstGeom prst="rect">
              <a:avLst/>
            </a:prstGeom>
            <a:solidFill>
              <a:schemeClr val="bg1"/>
            </a:solidFill>
            <a:ln w="28575">
              <a:solidFill>
                <a:srgbClr val="F28116"/>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a:solidFill>
                  <a:schemeClr val="tx1"/>
                </a:solidFill>
              </a:endParaRPr>
            </a:p>
          </p:txBody>
        </p:sp>
        <p:sp>
          <p:nvSpPr>
            <p:cNvPr id="9234" name="TextBox 31">
              <a:extLst>
                <a:ext uri="{FF2B5EF4-FFF2-40B4-BE49-F238E27FC236}">
                  <a16:creationId xmlns:a16="http://schemas.microsoft.com/office/drawing/2014/main" id="{BFDCADF4-292E-15F5-4A30-16E19134E6C2}"/>
                </a:ext>
              </a:extLst>
            </p:cNvPr>
            <p:cNvSpPr txBox="1">
              <a:spLocks noChangeArrowheads="1"/>
            </p:cNvSpPr>
            <p:nvPr/>
          </p:nvSpPr>
          <p:spPr bwMode="auto">
            <a:xfrm>
              <a:off x="4673734" y="3488755"/>
              <a:ext cx="1089595" cy="369332"/>
            </a:xfrm>
            <a:prstGeom prst="rect">
              <a:avLst/>
            </a:prstGeom>
            <a:solidFill>
              <a:schemeClr val="bg1"/>
            </a:solidFill>
            <a:ln w="28575">
              <a:solidFill>
                <a:srgbClr val="F28116"/>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a:solidFill>
                  <a:schemeClr val="tx1"/>
                </a:solidFill>
              </a:endParaRPr>
            </a:p>
          </p:txBody>
        </p:sp>
      </p:grpSp>
    </p:spTree>
    <p:extLst>
      <p:ext uri="{BB962C8B-B14F-4D97-AF65-F5344CB8AC3E}">
        <p14:creationId xmlns:p14="http://schemas.microsoft.com/office/powerpoint/2010/main" val="15666181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par>
                          <p:cTn id="23" fill="hold" nodeType="afterGroup">
                            <p:stCondLst>
                              <p:cond delay="500"/>
                            </p:stCondLst>
                            <p:childTnLst>
                              <p:par>
                                <p:cTn id="24" presetID="10" presetClass="entr" presetSubtype="0"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nodeType="click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fade">
                                      <p:cBhvr>
                                        <p:cTn id="3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24" grpId="0" animBg="1"/>
      <p:bldP spid="25" grpId="0" animBg="1"/>
      <p:bldP spid="26" grpId="0" animBg="1"/>
      <p:bldP spid="2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71C40F8E-6821-7401-384A-23928D635668}"/>
              </a:ext>
            </a:extLst>
          </p:cNvPr>
          <p:cNvSpPr>
            <a:spLocks noGrp="1"/>
          </p:cNvSpPr>
          <p:nvPr>
            <p:ph type="title"/>
          </p:nvPr>
        </p:nvSpPr>
        <p:spPr>
          <a:xfrm>
            <a:off x="1981201" y="765175"/>
            <a:ext cx="8220075" cy="573088"/>
          </a:xfrm>
        </p:spPr>
        <p:txBody>
          <a:bodyPr/>
          <a:lstStyle/>
          <a:p>
            <a:pPr eaLnBrk="1" hangingPunct="1"/>
            <a:r>
              <a:rPr lang="en-GB" altLang="en-US" sz="3200">
                <a:solidFill>
                  <a:srgbClr val="013F7B"/>
                </a:solidFill>
              </a:rPr>
              <a:t>Synonym &amp; Antonym Compasses </a:t>
            </a:r>
            <a:r>
              <a:rPr lang="en-GB" altLang="en-US" sz="3200">
                <a:solidFill>
                  <a:srgbClr val="F28116"/>
                </a:solidFill>
              </a:rPr>
              <a:t>Answers</a:t>
            </a:r>
            <a:endParaRPr lang="en-GB" altLang="en-US" sz="3200">
              <a:solidFill>
                <a:srgbClr val="013F7B"/>
              </a:solidFill>
            </a:endParaRPr>
          </a:p>
        </p:txBody>
      </p:sp>
      <p:grpSp>
        <p:nvGrpSpPr>
          <p:cNvPr id="10243" name="Group 2">
            <a:extLst>
              <a:ext uri="{FF2B5EF4-FFF2-40B4-BE49-F238E27FC236}">
                <a16:creationId xmlns:a16="http://schemas.microsoft.com/office/drawing/2014/main" id="{5CAB62A9-18E3-AF21-5FD9-EF5E9442CD77}"/>
              </a:ext>
            </a:extLst>
          </p:cNvPr>
          <p:cNvGrpSpPr>
            <a:grpSpLocks/>
          </p:cNvGrpSpPr>
          <p:nvPr/>
        </p:nvGrpSpPr>
        <p:grpSpPr bwMode="auto">
          <a:xfrm>
            <a:off x="3141663" y="246064"/>
            <a:ext cx="7535862" cy="288925"/>
            <a:chOff x="1617765" y="246729"/>
            <a:chExt cx="7535760" cy="288147"/>
          </a:xfrm>
        </p:grpSpPr>
        <p:sp>
          <p:nvSpPr>
            <p:cNvPr id="2" name="Oval 1">
              <a:extLst>
                <a:ext uri="{FF2B5EF4-FFF2-40B4-BE49-F238E27FC236}">
                  <a16:creationId xmlns:a16="http://schemas.microsoft.com/office/drawing/2014/main" id="{C5113657-6047-ACEA-DAD9-EE7173087FDC}"/>
                </a:ext>
              </a:extLst>
            </p:cNvPr>
            <p:cNvSpPr/>
            <p:nvPr/>
          </p:nvSpPr>
          <p:spPr>
            <a:xfrm>
              <a:off x="1617765" y="246729"/>
              <a:ext cx="284158" cy="284981"/>
            </a:xfrm>
            <a:prstGeom prst="ellipse">
              <a:avLst/>
            </a:prstGeom>
            <a:solidFill>
              <a:srgbClr val="0278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56" name="Rectangle 8">
              <a:extLst>
                <a:ext uri="{FF2B5EF4-FFF2-40B4-BE49-F238E27FC236}">
                  <a16:creationId xmlns:a16="http://schemas.microsoft.com/office/drawing/2014/main" id="{48DF89B1-A017-1EE8-784F-DEE0CAEB3CE8}"/>
                </a:ext>
              </a:extLst>
            </p:cNvPr>
            <p:cNvSpPr>
              <a:spLocks/>
            </p:cNvSpPr>
            <p:nvPr/>
          </p:nvSpPr>
          <p:spPr bwMode="auto">
            <a:xfrm>
              <a:off x="1759974" y="246729"/>
              <a:ext cx="7393551" cy="288147"/>
            </a:xfrm>
            <a:prstGeom prst="rect">
              <a:avLst/>
            </a:prstGeom>
            <a:solidFill>
              <a:srgbClr val="0278C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2000" tIns="36000" rIns="180000" bIns="36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400">
                  <a:solidFill>
                    <a:schemeClr val="bg1"/>
                  </a:solidFill>
                </a:rPr>
                <a:t>Vocabulary Focus – G6.1: How words are related by meaning as synonyms and antonyms </a:t>
              </a:r>
            </a:p>
          </p:txBody>
        </p:sp>
      </p:grpSp>
      <p:grpSp>
        <p:nvGrpSpPr>
          <p:cNvPr id="10244" name="Group 10">
            <a:extLst>
              <a:ext uri="{FF2B5EF4-FFF2-40B4-BE49-F238E27FC236}">
                <a16:creationId xmlns:a16="http://schemas.microsoft.com/office/drawing/2014/main" id="{F4A6D09F-AB4D-261F-F4FC-F2A089A3B8AB}"/>
              </a:ext>
            </a:extLst>
          </p:cNvPr>
          <p:cNvGrpSpPr>
            <a:grpSpLocks/>
          </p:cNvGrpSpPr>
          <p:nvPr/>
        </p:nvGrpSpPr>
        <p:grpSpPr bwMode="auto">
          <a:xfrm>
            <a:off x="1524000" y="228601"/>
            <a:ext cx="1525588" cy="498475"/>
            <a:chOff x="161925" y="228600"/>
            <a:chExt cx="1525273" cy="497849"/>
          </a:xfrm>
        </p:grpSpPr>
        <p:sp>
          <p:nvSpPr>
            <p:cNvPr id="10253" name="Rectangle 5">
              <a:extLst>
                <a:ext uri="{FF2B5EF4-FFF2-40B4-BE49-F238E27FC236}">
                  <a16:creationId xmlns:a16="http://schemas.microsoft.com/office/drawing/2014/main" id="{955D3156-7E45-DBAE-AA81-A3C40FD2F532}"/>
                </a:ext>
              </a:extLst>
            </p:cNvPr>
            <p:cNvSpPr>
              <a:spLocks/>
            </p:cNvSpPr>
            <p:nvPr/>
          </p:nvSpPr>
          <p:spPr bwMode="auto">
            <a:xfrm>
              <a:off x="161925" y="231341"/>
              <a:ext cx="1276349" cy="495108"/>
            </a:xfrm>
            <a:prstGeom prst="rect">
              <a:avLst/>
            </a:prstGeom>
            <a:solidFill>
              <a:srgbClr val="E84D1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324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r" eaLnBrk="1" hangingPunct="1">
                <a:lnSpc>
                  <a:spcPct val="100000"/>
                </a:lnSpc>
                <a:spcBef>
                  <a:spcPct val="0"/>
                </a:spcBef>
                <a:buFontTx/>
                <a:buNone/>
              </a:pPr>
              <a:r>
                <a:rPr lang="en-GB" altLang="en-US" b="1">
                  <a:solidFill>
                    <a:schemeClr val="bg1"/>
                  </a:solidFill>
                </a:rPr>
                <a:t>Day </a:t>
              </a:r>
            </a:p>
          </p:txBody>
        </p:sp>
        <p:sp>
          <p:nvSpPr>
            <p:cNvPr id="10" name="Oval 9">
              <a:extLst>
                <a:ext uri="{FF2B5EF4-FFF2-40B4-BE49-F238E27FC236}">
                  <a16:creationId xmlns:a16="http://schemas.microsoft.com/office/drawing/2014/main" id="{75528B20-DE05-1CCA-D525-E91A1115963C}"/>
                </a:ext>
              </a:extLst>
            </p:cNvPr>
            <p:cNvSpPr/>
            <p:nvPr/>
          </p:nvSpPr>
          <p:spPr>
            <a:xfrm>
              <a:off x="1188826" y="228600"/>
              <a:ext cx="498372" cy="497849"/>
            </a:xfrm>
            <a:prstGeom prst="ellipse">
              <a:avLst/>
            </a:prstGeom>
            <a:solidFill>
              <a:srgbClr val="F9BB9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E84D15"/>
                  </a:solidFill>
                </a:rPr>
                <a:t>3</a:t>
              </a:r>
            </a:p>
          </p:txBody>
        </p:sp>
      </p:grpSp>
      <p:sp>
        <p:nvSpPr>
          <p:cNvPr id="10245" name="TextBox 11">
            <a:extLst>
              <a:ext uri="{FF2B5EF4-FFF2-40B4-BE49-F238E27FC236}">
                <a16:creationId xmlns:a16="http://schemas.microsoft.com/office/drawing/2014/main" id="{BFFEE1A3-79D1-71A1-CF48-52CA1F68A273}"/>
              </a:ext>
            </a:extLst>
          </p:cNvPr>
          <p:cNvSpPr txBox="1">
            <a:spLocks noChangeArrowheads="1"/>
          </p:cNvSpPr>
          <p:nvPr/>
        </p:nvSpPr>
        <p:spPr bwMode="auto">
          <a:xfrm>
            <a:off x="4343401" y="1452564"/>
            <a:ext cx="34956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Possible answers could be:</a:t>
            </a:r>
          </a:p>
        </p:txBody>
      </p:sp>
      <p:sp>
        <p:nvSpPr>
          <p:cNvPr id="34" name="TextBox 33">
            <a:extLst>
              <a:ext uri="{FF2B5EF4-FFF2-40B4-BE49-F238E27FC236}">
                <a16:creationId xmlns:a16="http://schemas.microsoft.com/office/drawing/2014/main" id="{0438118D-4BB7-0B08-F26F-BBA04AF1265C}"/>
              </a:ext>
            </a:extLst>
          </p:cNvPr>
          <p:cNvSpPr txBox="1">
            <a:spLocks noChangeArrowheads="1"/>
          </p:cNvSpPr>
          <p:nvPr/>
        </p:nvSpPr>
        <p:spPr bwMode="auto">
          <a:xfrm>
            <a:off x="2274888" y="5113339"/>
            <a:ext cx="7632700" cy="422275"/>
          </a:xfrm>
          <a:prstGeom prst="rect">
            <a:avLst/>
          </a:prstGeom>
          <a:solidFill>
            <a:schemeClr val="bg1"/>
          </a:solidFill>
          <a:ln w="28575">
            <a:solidFill>
              <a:srgbClr val="E84D15"/>
            </a:solidFill>
            <a:miter lim="800000"/>
            <a:headEnd/>
            <a:tailEnd/>
          </a:ln>
        </p:spPr>
        <p:txBody>
          <a:bodyPr tIns="7200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Did you think of a sentence with a </a:t>
            </a:r>
            <a:r>
              <a:rPr lang="en-GB" altLang="en-US" b="1">
                <a:solidFill>
                  <a:srgbClr val="F28116"/>
                </a:solidFill>
              </a:rPr>
              <a:t>question tag?</a:t>
            </a:r>
          </a:p>
        </p:txBody>
      </p:sp>
      <p:pic>
        <p:nvPicPr>
          <p:cNvPr id="10247" name="Picture 32">
            <a:extLst>
              <a:ext uri="{FF2B5EF4-FFF2-40B4-BE49-F238E27FC236}">
                <a16:creationId xmlns:a16="http://schemas.microsoft.com/office/drawing/2014/main" id="{C4A09339-2EEB-4C9B-F5F2-411483FC9C7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43464" y="2003426"/>
            <a:ext cx="2505075"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TextBox 34">
            <a:extLst>
              <a:ext uri="{FF2B5EF4-FFF2-40B4-BE49-F238E27FC236}">
                <a16:creationId xmlns:a16="http://schemas.microsoft.com/office/drawing/2014/main" id="{B7B2BB8F-E30C-75D0-A9CA-EDF7BAD60698}"/>
              </a:ext>
            </a:extLst>
          </p:cNvPr>
          <p:cNvSpPr txBox="1">
            <a:spLocks noChangeArrowheads="1"/>
          </p:cNvSpPr>
          <p:nvPr/>
        </p:nvSpPr>
        <p:spPr bwMode="auto">
          <a:xfrm>
            <a:off x="5343525" y="2003425"/>
            <a:ext cx="1504950" cy="368300"/>
          </a:xfrm>
          <a:prstGeom prst="rect">
            <a:avLst/>
          </a:prstGeom>
          <a:solidFill>
            <a:schemeClr val="bg1"/>
          </a:solidFill>
          <a:ln w="28575">
            <a:solidFill>
              <a:srgbClr val="F28116"/>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polite</a:t>
            </a:r>
          </a:p>
        </p:txBody>
      </p:sp>
      <p:sp>
        <p:nvSpPr>
          <p:cNvPr id="36" name="TextBox 35">
            <a:extLst>
              <a:ext uri="{FF2B5EF4-FFF2-40B4-BE49-F238E27FC236}">
                <a16:creationId xmlns:a16="http://schemas.microsoft.com/office/drawing/2014/main" id="{5DC6AF53-94FC-509E-3B27-72A905314C1E}"/>
              </a:ext>
            </a:extLst>
          </p:cNvPr>
          <p:cNvSpPr txBox="1">
            <a:spLocks noChangeArrowheads="1"/>
          </p:cNvSpPr>
          <p:nvPr/>
        </p:nvSpPr>
        <p:spPr bwMode="auto">
          <a:xfrm>
            <a:off x="6858000" y="3065463"/>
            <a:ext cx="1454150" cy="368300"/>
          </a:xfrm>
          <a:prstGeom prst="rect">
            <a:avLst/>
          </a:prstGeom>
          <a:solidFill>
            <a:schemeClr val="bg1"/>
          </a:solidFill>
          <a:ln w="28575">
            <a:solidFill>
              <a:srgbClr val="F28116"/>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vulgar</a:t>
            </a:r>
          </a:p>
        </p:txBody>
      </p:sp>
      <p:sp>
        <p:nvSpPr>
          <p:cNvPr id="37" name="TextBox 36">
            <a:extLst>
              <a:ext uri="{FF2B5EF4-FFF2-40B4-BE49-F238E27FC236}">
                <a16:creationId xmlns:a16="http://schemas.microsoft.com/office/drawing/2014/main" id="{E1779385-4B57-6658-5D3B-456D8254A7C6}"/>
              </a:ext>
            </a:extLst>
          </p:cNvPr>
          <p:cNvSpPr txBox="1">
            <a:spLocks noChangeArrowheads="1"/>
          </p:cNvSpPr>
          <p:nvPr/>
        </p:nvSpPr>
        <p:spPr bwMode="auto">
          <a:xfrm>
            <a:off x="3486150" y="3054350"/>
            <a:ext cx="1847850" cy="368300"/>
          </a:xfrm>
          <a:prstGeom prst="rect">
            <a:avLst/>
          </a:prstGeom>
          <a:solidFill>
            <a:schemeClr val="bg1"/>
          </a:solidFill>
          <a:ln w="28575">
            <a:solidFill>
              <a:srgbClr val="F28116"/>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well-mannered</a:t>
            </a:r>
          </a:p>
        </p:txBody>
      </p:sp>
      <p:sp>
        <p:nvSpPr>
          <p:cNvPr id="38" name="TextBox 37">
            <a:extLst>
              <a:ext uri="{FF2B5EF4-FFF2-40B4-BE49-F238E27FC236}">
                <a16:creationId xmlns:a16="http://schemas.microsoft.com/office/drawing/2014/main" id="{B22B31D2-0E86-C150-0505-ECEAE00B914A}"/>
              </a:ext>
            </a:extLst>
          </p:cNvPr>
          <p:cNvSpPr txBox="1">
            <a:spLocks noChangeArrowheads="1"/>
          </p:cNvSpPr>
          <p:nvPr/>
        </p:nvSpPr>
        <p:spPr bwMode="auto">
          <a:xfrm>
            <a:off x="5364163" y="4200526"/>
            <a:ext cx="1454150" cy="646331"/>
          </a:xfrm>
          <a:prstGeom prst="rect">
            <a:avLst/>
          </a:prstGeom>
          <a:solidFill>
            <a:schemeClr val="bg1"/>
          </a:solidFill>
          <a:ln w="28575">
            <a:solidFill>
              <a:srgbClr val="F28116"/>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discourteous</a:t>
            </a:r>
          </a:p>
        </p:txBody>
      </p:sp>
      <p:sp>
        <p:nvSpPr>
          <p:cNvPr id="39" name="TextBox 38">
            <a:extLst>
              <a:ext uri="{FF2B5EF4-FFF2-40B4-BE49-F238E27FC236}">
                <a16:creationId xmlns:a16="http://schemas.microsoft.com/office/drawing/2014/main" id="{9D88289D-B104-5E1C-3A7B-BE4DEAF9885B}"/>
              </a:ext>
            </a:extLst>
          </p:cNvPr>
          <p:cNvSpPr txBox="1">
            <a:spLocks noChangeArrowheads="1"/>
          </p:cNvSpPr>
          <p:nvPr/>
        </p:nvSpPr>
        <p:spPr bwMode="auto">
          <a:xfrm>
            <a:off x="2274888" y="5608639"/>
            <a:ext cx="76327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For example: </a:t>
            </a:r>
            <a:r>
              <a:rPr lang="en-GB" altLang="en-US" i="1">
                <a:solidFill>
                  <a:schemeClr val="tx1"/>
                </a:solidFill>
              </a:rPr>
              <a:t>You are always well-mannered at school, aren’t you?</a:t>
            </a:r>
          </a:p>
        </p:txBody>
      </p:sp>
    </p:spTree>
    <p:extLst>
      <p:ext uri="{BB962C8B-B14F-4D97-AF65-F5344CB8AC3E}">
        <p14:creationId xmlns:p14="http://schemas.microsoft.com/office/powerpoint/2010/main" val="24513044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500"/>
                                        <p:tgtEl>
                                          <p:spTgt spid="3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fade">
                                      <p:cBhvr>
                                        <p:cTn id="17" dur="500"/>
                                        <p:tgtEl>
                                          <p:spTgt spid="3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fade">
                                      <p:cBhvr>
                                        <p:cTn id="22" dur="500"/>
                                        <p:tgtEl>
                                          <p:spTgt spid="3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6" grpId="0" animBg="1"/>
      <p:bldP spid="37" grpId="0" animBg="1"/>
      <p:bldP spid="38" grpId="0" animBg="1"/>
      <p:bldP spid="3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a:extLst>
              <a:ext uri="{FF2B5EF4-FFF2-40B4-BE49-F238E27FC236}">
                <a16:creationId xmlns:a16="http://schemas.microsoft.com/office/drawing/2014/main" id="{E7E6310F-A29B-B3D5-BA91-5C357F5B0D33}"/>
              </a:ext>
            </a:extLst>
          </p:cNvPr>
          <p:cNvSpPr>
            <a:spLocks noGrp="1"/>
          </p:cNvSpPr>
          <p:nvPr>
            <p:ph type="title"/>
          </p:nvPr>
        </p:nvSpPr>
        <p:spPr>
          <a:xfrm>
            <a:off x="1981201" y="765175"/>
            <a:ext cx="8220075" cy="573088"/>
          </a:xfrm>
        </p:spPr>
        <p:txBody>
          <a:bodyPr/>
          <a:lstStyle/>
          <a:p>
            <a:pPr eaLnBrk="1" hangingPunct="1"/>
            <a:r>
              <a:rPr lang="en-GB" altLang="en-US" sz="3600">
                <a:solidFill>
                  <a:srgbClr val="013F7B"/>
                </a:solidFill>
              </a:rPr>
              <a:t>Think and Write</a:t>
            </a:r>
          </a:p>
        </p:txBody>
      </p:sp>
      <p:grpSp>
        <p:nvGrpSpPr>
          <p:cNvPr id="15363" name="Group 3">
            <a:extLst>
              <a:ext uri="{FF2B5EF4-FFF2-40B4-BE49-F238E27FC236}">
                <a16:creationId xmlns:a16="http://schemas.microsoft.com/office/drawing/2014/main" id="{5408C3B5-7B1E-C802-4F9D-68C8279A70DD}"/>
              </a:ext>
            </a:extLst>
          </p:cNvPr>
          <p:cNvGrpSpPr>
            <a:grpSpLocks/>
          </p:cNvGrpSpPr>
          <p:nvPr/>
        </p:nvGrpSpPr>
        <p:grpSpPr bwMode="auto">
          <a:xfrm>
            <a:off x="4506913" y="228601"/>
            <a:ext cx="6170612" cy="322263"/>
            <a:chOff x="2982912" y="228600"/>
            <a:chExt cx="6170613" cy="321665"/>
          </a:xfrm>
        </p:grpSpPr>
        <p:sp>
          <p:nvSpPr>
            <p:cNvPr id="15381" name="Rectangle 8">
              <a:extLst>
                <a:ext uri="{FF2B5EF4-FFF2-40B4-BE49-F238E27FC236}">
                  <a16:creationId xmlns:a16="http://schemas.microsoft.com/office/drawing/2014/main" id="{73860619-D625-6F82-57B6-57AB26A1FD2E}"/>
                </a:ext>
              </a:extLst>
            </p:cNvPr>
            <p:cNvSpPr>
              <a:spLocks/>
            </p:cNvSpPr>
            <p:nvPr/>
          </p:nvSpPr>
          <p:spPr bwMode="auto">
            <a:xfrm>
              <a:off x="3143250" y="231341"/>
              <a:ext cx="6010275" cy="318924"/>
            </a:xfrm>
            <a:prstGeom prst="rect">
              <a:avLst/>
            </a:prstGeom>
            <a:solidFill>
              <a:srgbClr val="0278C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0000" tIns="36000" rIns="180000" bIns="36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bg1"/>
                  </a:solidFill>
                </a:rPr>
                <a:t>Punctuation, Grammar and Vocabulary Focus – Mixed Skills </a:t>
              </a:r>
            </a:p>
          </p:txBody>
        </p:sp>
        <p:sp>
          <p:nvSpPr>
            <p:cNvPr id="2" name="Oval 1">
              <a:extLst>
                <a:ext uri="{FF2B5EF4-FFF2-40B4-BE49-F238E27FC236}">
                  <a16:creationId xmlns:a16="http://schemas.microsoft.com/office/drawing/2014/main" id="{17055F02-2FC4-95A6-D95C-94C3B457B750}"/>
                </a:ext>
              </a:extLst>
            </p:cNvPr>
            <p:cNvSpPr/>
            <p:nvPr/>
          </p:nvSpPr>
          <p:spPr>
            <a:xfrm>
              <a:off x="2982912" y="228600"/>
              <a:ext cx="320675" cy="320080"/>
            </a:xfrm>
            <a:prstGeom prst="ellipse">
              <a:avLst/>
            </a:prstGeom>
            <a:solidFill>
              <a:srgbClr val="0278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grpSp>
        <p:nvGrpSpPr>
          <p:cNvPr id="15364" name="Group 10">
            <a:extLst>
              <a:ext uri="{FF2B5EF4-FFF2-40B4-BE49-F238E27FC236}">
                <a16:creationId xmlns:a16="http://schemas.microsoft.com/office/drawing/2014/main" id="{A7903742-65DB-6F4C-C3CB-D04A8DAA1978}"/>
              </a:ext>
            </a:extLst>
          </p:cNvPr>
          <p:cNvGrpSpPr>
            <a:grpSpLocks/>
          </p:cNvGrpSpPr>
          <p:nvPr/>
        </p:nvGrpSpPr>
        <p:grpSpPr bwMode="auto">
          <a:xfrm>
            <a:off x="1524000" y="228601"/>
            <a:ext cx="1525588" cy="498475"/>
            <a:chOff x="161925" y="228600"/>
            <a:chExt cx="1525273" cy="497849"/>
          </a:xfrm>
        </p:grpSpPr>
        <p:sp>
          <p:nvSpPr>
            <p:cNvPr id="15379" name="Rectangle 5">
              <a:extLst>
                <a:ext uri="{FF2B5EF4-FFF2-40B4-BE49-F238E27FC236}">
                  <a16:creationId xmlns:a16="http://schemas.microsoft.com/office/drawing/2014/main" id="{51BD49AC-E572-9061-A7ED-CEFDE07CA126}"/>
                </a:ext>
              </a:extLst>
            </p:cNvPr>
            <p:cNvSpPr>
              <a:spLocks/>
            </p:cNvSpPr>
            <p:nvPr/>
          </p:nvSpPr>
          <p:spPr bwMode="auto">
            <a:xfrm>
              <a:off x="161925" y="231341"/>
              <a:ext cx="1276349" cy="495108"/>
            </a:xfrm>
            <a:prstGeom prst="rect">
              <a:avLst/>
            </a:prstGeom>
            <a:solidFill>
              <a:srgbClr val="E84D1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324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r" eaLnBrk="1" hangingPunct="1">
                <a:lnSpc>
                  <a:spcPct val="100000"/>
                </a:lnSpc>
                <a:spcBef>
                  <a:spcPct val="0"/>
                </a:spcBef>
                <a:buFontTx/>
                <a:buNone/>
              </a:pPr>
              <a:r>
                <a:rPr lang="en-GB" altLang="en-US" b="1">
                  <a:solidFill>
                    <a:schemeClr val="bg1"/>
                  </a:solidFill>
                </a:rPr>
                <a:t>Day </a:t>
              </a:r>
            </a:p>
          </p:txBody>
        </p:sp>
        <p:sp>
          <p:nvSpPr>
            <p:cNvPr id="10" name="Oval 9">
              <a:extLst>
                <a:ext uri="{FF2B5EF4-FFF2-40B4-BE49-F238E27FC236}">
                  <a16:creationId xmlns:a16="http://schemas.microsoft.com/office/drawing/2014/main" id="{FA3F0A1C-7CAB-E5AE-9520-CD4F8D9636E9}"/>
                </a:ext>
              </a:extLst>
            </p:cNvPr>
            <p:cNvSpPr/>
            <p:nvPr/>
          </p:nvSpPr>
          <p:spPr>
            <a:xfrm>
              <a:off x="1188826" y="228600"/>
              <a:ext cx="498372" cy="497849"/>
            </a:xfrm>
            <a:prstGeom prst="ellipse">
              <a:avLst/>
            </a:prstGeom>
            <a:solidFill>
              <a:srgbClr val="F9BB9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E84D15"/>
                  </a:solidFill>
                </a:rPr>
                <a:t>5</a:t>
              </a:r>
            </a:p>
          </p:txBody>
        </p:sp>
      </p:grpSp>
      <p:sp>
        <p:nvSpPr>
          <p:cNvPr id="34" name="TextBox 33">
            <a:extLst>
              <a:ext uri="{FF2B5EF4-FFF2-40B4-BE49-F238E27FC236}">
                <a16:creationId xmlns:a16="http://schemas.microsoft.com/office/drawing/2014/main" id="{CF61C494-F5C9-813C-0FE9-C980611E710F}"/>
              </a:ext>
            </a:extLst>
          </p:cNvPr>
          <p:cNvSpPr txBox="1">
            <a:spLocks noChangeArrowheads="1"/>
          </p:cNvSpPr>
          <p:nvPr/>
        </p:nvSpPr>
        <p:spPr bwMode="auto">
          <a:xfrm>
            <a:off x="2279650" y="5575300"/>
            <a:ext cx="7632700" cy="647700"/>
          </a:xfrm>
          <a:prstGeom prst="rect">
            <a:avLst/>
          </a:prstGeom>
          <a:solidFill>
            <a:schemeClr val="bg1"/>
          </a:solidFill>
          <a:ln w="28575">
            <a:solidFill>
              <a:srgbClr val="E84D15"/>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Read through your passage carefully – does it include everything we are looking for?</a:t>
            </a:r>
          </a:p>
        </p:txBody>
      </p:sp>
      <p:sp>
        <p:nvSpPr>
          <p:cNvPr id="15366" name="TextBox 34">
            <a:extLst>
              <a:ext uri="{FF2B5EF4-FFF2-40B4-BE49-F238E27FC236}">
                <a16:creationId xmlns:a16="http://schemas.microsoft.com/office/drawing/2014/main" id="{52FA131B-F21A-1C7B-7761-05DE4C1BBE71}"/>
              </a:ext>
            </a:extLst>
          </p:cNvPr>
          <p:cNvSpPr txBox="1">
            <a:spLocks noChangeArrowheads="1"/>
          </p:cNvSpPr>
          <p:nvPr/>
        </p:nvSpPr>
        <p:spPr bwMode="auto">
          <a:xfrm>
            <a:off x="5141914" y="2193925"/>
            <a:ext cx="4770437"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Use this photograph as your inspiration to </a:t>
            </a:r>
            <a:r>
              <a:rPr lang="en-GB" altLang="en-US" b="1">
                <a:solidFill>
                  <a:schemeClr val="tx1"/>
                </a:solidFill>
              </a:rPr>
              <a:t>think </a:t>
            </a:r>
            <a:r>
              <a:rPr lang="en-GB" altLang="en-US">
                <a:solidFill>
                  <a:schemeClr val="tx1"/>
                </a:solidFill>
              </a:rPr>
              <a:t>and</a:t>
            </a:r>
            <a:r>
              <a:rPr lang="en-GB" altLang="en-US" b="1">
                <a:solidFill>
                  <a:schemeClr val="tx1"/>
                </a:solidFill>
              </a:rPr>
              <a:t> write </a:t>
            </a:r>
            <a:r>
              <a:rPr lang="en-GB" altLang="en-US">
                <a:solidFill>
                  <a:schemeClr val="tx1"/>
                </a:solidFill>
              </a:rPr>
              <a:t>using the following pattern of sentences:</a:t>
            </a:r>
          </a:p>
        </p:txBody>
      </p:sp>
      <p:sp>
        <p:nvSpPr>
          <p:cNvPr id="15367" name="TextBox 36">
            <a:hlinkClick r:id="rId2" action="ppaction://hlinksldjump"/>
            <a:extLst>
              <a:ext uri="{FF2B5EF4-FFF2-40B4-BE49-F238E27FC236}">
                <a16:creationId xmlns:a16="http://schemas.microsoft.com/office/drawing/2014/main" id="{ADC1AA28-F2C9-4985-2DE7-25F39E25AA9D}"/>
              </a:ext>
            </a:extLst>
          </p:cNvPr>
          <p:cNvSpPr>
            <a:spLocks noChangeArrowheads="1"/>
          </p:cNvSpPr>
          <p:nvPr/>
        </p:nvSpPr>
        <p:spPr bwMode="auto">
          <a:xfrm>
            <a:off x="5176838" y="1549400"/>
            <a:ext cx="3649662" cy="490538"/>
          </a:xfrm>
          <a:prstGeom prst="roundRect">
            <a:avLst>
              <a:gd name="adj" fmla="val 50000"/>
            </a:avLst>
          </a:prstGeom>
          <a:solidFill>
            <a:srgbClr val="88CCC1"/>
          </a:solidFill>
          <a:ln w="19050">
            <a:solidFill>
              <a:srgbClr val="2DB7BC"/>
            </a:solidFill>
            <a:round/>
            <a:headEnd/>
            <a:tailEnd/>
          </a:ln>
        </p:spPr>
        <p:txBody>
          <a:bodyPr lIns="108000" tIns="36000" rIns="108000" bIns="36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latin typeface="Twinkl SemiBold" pitchFamily="2" charset="0"/>
              </a:rPr>
              <a:t>Click to view image full screen</a:t>
            </a:r>
          </a:p>
        </p:txBody>
      </p:sp>
      <p:pic>
        <p:nvPicPr>
          <p:cNvPr id="15368" name="Picture 37">
            <a:extLst>
              <a:ext uri="{FF2B5EF4-FFF2-40B4-BE49-F238E27FC236}">
                <a16:creationId xmlns:a16="http://schemas.microsoft.com/office/drawing/2014/main" id="{B70B5D36-69E8-9445-9C16-575086AEB71C}"/>
              </a:ext>
            </a:extLst>
          </p:cNvPr>
          <p:cNvPicPr>
            <a:picLocks noChangeAspect="1"/>
          </p:cNvPicPr>
          <p:nvPr/>
        </p:nvPicPr>
        <p:blipFill>
          <a:blip r:embed="rId3">
            <a:extLst>
              <a:ext uri="{28A0092B-C50C-407E-A947-70E740481C1C}">
                <a14:useLocalDpi xmlns:a14="http://schemas.microsoft.com/office/drawing/2010/main" val="0"/>
              </a:ext>
            </a:extLst>
          </a:blip>
          <a:srcRect l="18593" r="18593" b="14857"/>
          <a:stretch>
            <a:fillRect/>
          </a:stretch>
        </p:blipFill>
        <p:spPr bwMode="auto">
          <a:xfrm>
            <a:off x="2268539" y="1376364"/>
            <a:ext cx="2674937" cy="180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TextBox 38">
            <a:extLst>
              <a:ext uri="{FF2B5EF4-FFF2-40B4-BE49-F238E27FC236}">
                <a16:creationId xmlns:a16="http://schemas.microsoft.com/office/drawing/2014/main" id="{83D68510-4374-F481-CFBE-3D736F9626CF}"/>
              </a:ext>
            </a:extLst>
          </p:cNvPr>
          <p:cNvSpPr txBox="1">
            <a:spLocks noChangeArrowheads="1"/>
          </p:cNvSpPr>
          <p:nvPr/>
        </p:nvSpPr>
        <p:spPr bwMode="auto">
          <a:xfrm>
            <a:off x="2279650" y="3335339"/>
            <a:ext cx="1301750" cy="646331"/>
          </a:xfrm>
          <a:prstGeom prst="rect">
            <a:avLst/>
          </a:prstGeom>
          <a:solidFill>
            <a:srgbClr val="F9BB91"/>
          </a:solidFill>
          <a:ln>
            <a:noFill/>
          </a:ln>
          <a:extLs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Sentence 1</a:t>
            </a:r>
          </a:p>
        </p:txBody>
      </p:sp>
      <p:sp>
        <p:nvSpPr>
          <p:cNvPr id="40" name="TextBox 39">
            <a:extLst>
              <a:ext uri="{FF2B5EF4-FFF2-40B4-BE49-F238E27FC236}">
                <a16:creationId xmlns:a16="http://schemas.microsoft.com/office/drawing/2014/main" id="{DD8E164C-A7ED-FD14-8841-C800EB4C6696}"/>
              </a:ext>
            </a:extLst>
          </p:cNvPr>
          <p:cNvSpPr txBox="1">
            <a:spLocks noChangeArrowheads="1"/>
          </p:cNvSpPr>
          <p:nvPr/>
        </p:nvSpPr>
        <p:spPr bwMode="auto">
          <a:xfrm>
            <a:off x="3641726" y="3335338"/>
            <a:ext cx="6270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Must contain a fronted adverbial.</a:t>
            </a:r>
          </a:p>
        </p:txBody>
      </p:sp>
      <p:sp>
        <p:nvSpPr>
          <p:cNvPr id="41" name="TextBox 40">
            <a:extLst>
              <a:ext uri="{FF2B5EF4-FFF2-40B4-BE49-F238E27FC236}">
                <a16:creationId xmlns:a16="http://schemas.microsoft.com/office/drawing/2014/main" id="{9DD74DD3-AF41-F42D-F009-8E479C5B9830}"/>
              </a:ext>
            </a:extLst>
          </p:cNvPr>
          <p:cNvSpPr txBox="1">
            <a:spLocks noChangeArrowheads="1"/>
          </p:cNvSpPr>
          <p:nvPr/>
        </p:nvSpPr>
        <p:spPr bwMode="auto">
          <a:xfrm>
            <a:off x="2279650" y="3748089"/>
            <a:ext cx="1301750" cy="646331"/>
          </a:xfrm>
          <a:prstGeom prst="rect">
            <a:avLst/>
          </a:prstGeom>
          <a:solidFill>
            <a:srgbClr val="F9BB91"/>
          </a:solidFill>
          <a:ln>
            <a:noFill/>
          </a:ln>
          <a:extLs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Sentence 2</a:t>
            </a:r>
          </a:p>
        </p:txBody>
      </p:sp>
      <p:sp>
        <p:nvSpPr>
          <p:cNvPr id="42" name="TextBox 41">
            <a:extLst>
              <a:ext uri="{FF2B5EF4-FFF2-40B4-BE49-F238E27FC236}">
                <a16:creationId xmlns:a16="http://schemas.microsoft.com/office/drawing/2014/main" id="{C0A29A04-0329-9D6F-25A5-8E425B550690}"/>
              </a:ext>
            </a:extLst>
          </p:cNvPr>
          <p:cNvSpPr txBox="1">
            <a:spLocks noChangeArrowheads="1"/>
          </p:cNvSpPr>
          <p:nvPr/>
        </p:nvSpPr>
        <p:spPr bwMode="auto">
          <a:xfrm>
            <a:off x="3641726" y="3748089"/>
            <a:ext cx="62706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Must include a simile.</a:t>
            </a:r>
          </a:p>
        </p:txBody>
      </p:sp>
      <p:sp>
        <p:nvSpPr>
          <p:cNvPr id="43" name="TextBox 42">
            <a:extLst>
              <a:ext uri="{FF2B5EF4-FFF2-40B4-BE49-F238E27FC236}">
                <a16:creationId xmlns:a16="http://schemas.microsoft.com/office/drawing/2014/main" id="{2652F94A-2428-A8E2-8244-E473C9DCE34A}"/>
              </a:ext>
            </a:extLst>
          </p:cNvPr>
          <p:cNvSpPr txBox="1">
            <a:spLocks noChangeArrowheads="1"/>
          </p:cNvSpPr>
          <p:nvPr/>
        </p:nvSpPr>
        <p:spPr bwMode="auto">
          <a:xfrm>
            <a:off x="2279650" y="4162426"/>
            <a:ext cx="1301750" cy="646331"/>
          </a:xfrm>
          <a:prstGeom prst="rect">
            <a:avLst/>
          </a:prstGeom>
          <a:solidFill>
            <a:srgbClr val="F9BB91"/>
          </a:solidFill>
          <a:ln>
            <a:noFill/>
          </a:ln>
          <a:extLs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Sentence 3</a:t>
            </a:r>
          </a:p>
        </p:txBody>
      </p:sp>
      <p:sp>
        <p:nvSpPr>
          <p:cNvPr id="44" name="TextBox 43">
            <a:extLst>
              <a:ext uri="{FF2B5EF4-FFF2-40B4-BE49-F238E27FC236}">
                <a16:creationId xmlns:a16="http://schemas.microsoft.com/office/drawing/2014/main" id="{CBDDC189-ED06-3FFA-5DDD-5BB9981F1518}"/>
              </a:ext>
            </a:extLst>
          </p:cNvPr>
          <p:cNvSpPr txBox="1">
            <a:spLocks noChangeArrowheads="1"/>
          </p:cNvSpPr>
          <p:nvPr/>
        </p:nvSpPr>
        <p:spPr bwMode="auto">
          <a:xfrm>
            <a:off x="3641726" y="4162425"/>
            <a:ext cx="6270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Needs to include a possessive apostrophe.</a:t>
            </a:r>
          </a:p>
        </p:txBody>
      </p:sp>
      <p:sp>
        <p:nvSpPr>
          <p:cNvPr id="45" name="TextBox 44">
            <a:extLst>
              <a:ext uri="{FF2B5EF4-FFF2-40B4-BE49-F238E27FC236}">
                <a16:creationId xmlns:a16="http://schemas.microsoft.com/office/drawing/2014/main" id="{6626168B-F3FD-AFFD-C90F-C32C7CCEA7D4}"/>
              </a:ext>
            </a:extLst>
          </p:cNvPr>
          <p:cNvSpPr txBox="1">
            <a:spLocks noChangeArrowheads="1"/>
          </p:cNvSpPr>
          <p:nvPr/>
        </p:nvSpPr>
        <p:spPr bwMode="auto">
          <a:xfrm>
            <a:off x="2279650" y="4586289"/>
            <a:ext cx="1301750" cy="646331"/>
          </a:xfrm>
          <a:prstGeom prst="rect">
            <a:avLst/>
          </a:prstGeom>
          <a:solidFill>
            <a:srgbClr val="F9BB91"/>
          </a:solidFill>
          <a:ln>
            <a:noFill/>
          </a:ln>
          <a:extLs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Sentence 4</a:t>
            </a:r>
          </a:p>
        </p:txBody>
      </p:sp>
      <p:sp>
        <p:nvSpPr>
          <p:cNvPr id="46" name="TextBox 45">
            <a:extLst>
              <a:ext uri="{FF2B5EF4-FFF2-40B4-BE49-F238E27FC236}">
                <a16:creationId xmlns:a16="http://schemas.microsoft.com/office/drawing/2014/main" id="{3E4440B7-1310-935D-2F5E-C8453B64E7F9}"/>
              </a:ext>
            </a:extLst>
          </p:cNvPr>
          <p:cNvSpPr txBox="1">
            <a:spLocks noChangeArrowheads="1"/>
          </p:cNvSpPr>
          <p:nvPr/>
        </p:nvSpPr>
        <p:spPr bwMode="auto">
          <a:xfrm>
            <a:off x="3641726" y="4586288"/>
            <a:ext cx="6270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Must be in the passive voice.</a:t>
            </a:r>
          </a:p>
        </p:txBody>
      </p:sp>
      <p:sp>
        <p:nvSpPr>
          <p:cNvPr id="47" name="TextBox 46">
            <a:extLst>
              <a:ext uri="{FF2B5EF4-FFF2-40B4-BE49-F238E27FC236}">
                <a16:creationId xmlns:a16="http://schemas.microsoft.com/office/drawing/2014/main" id="{75E5DC59-B1D3-E7C6-51C7-1B633AAB3A4B}"/>
              </a:ext>
            </a:extLst>
          </p:cNvPr>
          <p:cNvSpPr txBox="1">
            <a:spLocks noChangeArrowheads="1"/>
          </p:cNvSpPr>
          <p:nvPr/>
        </p:nvSpPr>
        <p:spPr bwMode="auto">
          <a:xfrm>
            <a:off x="2279650" y="5010151"/>
            <a:ext cx="1301750" cy="646331"/>
          </a:xfrm>
          <a:prstGeom prst="rect">
            <a:avLst/>
          </a:prstGeom>
          <a:solidFill>
            <a:srgbClr val="F9BB91"/>
          </a:solidFill>
          <a:ln>
            <a:noFill/>
          </a:ln>
          <a:extLs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Sentence 5</a:t>
            </a:r>
          </a:p>
        </p:txBody>
      </p:sp>
      <p:sp>
        <p:nvSpPr>
          <p:cNvPr id="48" name="TextBox 47">
            <a:extLst>
              <a:ext uri="{FF2B5EF4-FFF2-40B4-BE49-F238E27FC236}">
                <a16:creationId xmlns:a16="http://schemas.microsoft.com/office/drawing/2014/main" id="{4CFF0EBB-F488-7EBC-C6B9-CCDA88FD6664}"/>
              </a:ext>
            </a:extLst>
          </p:cNvPr>
          <p:cNvSpPr txBox="1">
            <a:spLocks noChangeArrowheads="1"/>
          </p:cNvSpPr>
          <p:nvPr/>
        </p:nvSpPr>
        <p:spPr bwMode="auto">
          <a:xfrm>
            <a:off x="3641726" y="5010150"/>
            <a:ext cx="6270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Needs to be a question sentence.</a:t>
            </a:r>
          </a:p>
        </p:txBody>
      </p:sp>
    </p:spTree>
    <p:extLst>
      <p:ext uri="{BB962C8B-B14F-4D97-AF65-F5344CB8AC3E}">
        <p14:creationId xmlns:p14="http://schemas.microsoft.com/office/powerpoint/2010/main" val="33560969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wipe(left)">
                                      <p:cBhvr>
                                        <p:cTn id="11" dur="500"/>
                                        <p:tgtEl>
                                          <p:spTgt spid="40"/>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fade">
                                      <p:cBhvr>
                                        <p:cTn id="16" dur="500"/>
                                        <p:tgtEl>
                                          <p:spTgt spid="41"/>
                                        </p:tgtEl>
                                      </p:cBhvr>
                                    </p:animEffect>
                                  </p:childTnLst>
                                </p:cTn>
                              </p:par>
                            </p:childTnLst>
                          </p:cTn>
                        </p:par>
                        <p:par>
                          <p:cTn id="17" fill="hold" nodeType="afterGroup">
                            <p:stCondLst>
                              <p:cond delay="500"/>
                            </p:stCondLst>
                            <p:childTnLst>
                              <p:par>
                                <p:cTn id="18" presetID="22" presetClass="entr" presetSubtype="8" fill="hold" nodeType="afterEffect">
                                  <p:stCondLst>
                                    <p:cond delay="0"/>
                                  </p:stCondLst>
                                  <p:childTnLst>
                                    <p:set>
                                      <p:cBhvr>
                                        <p:cTn id="19" dur="1" fill="hold">
                                          <p:stCondLst>
                                            <p:cond delay="0"/>
                                          </p:stCondLst>
                                        </p:cTn>
                                        <p:tgtEl>
                                          <p:spTgt spid="42"/>
                                        </p:tgtEl>
                                        <p:attrNameLst>
                                          <p:attrName>style.visibility</p:attrName>
                                        </p:attrNameLst>
                                      </p:cBhvr>
                                      <p:to>
                                        <p:strVal val="visible"/>
                                      </p:to>
                                    </p:set>
                                    <p:animEffect transition="in" filter="wipe(left)">
                                      <p:cBhvr>
                                        <p:cTn id="20" dur="500"/>
                                        <p:tgtEl>
                                          <p:spTgt spid="42"/>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childTnLst>
                                </p:cTn>
                              </p:par>
                            </p:childTnLst>
                          </p:cTn>
                        </p:par>
                        <p:par>
                          <p:cTn id="26" fill="hold" nodeType="afterGroup">
                            <p:stCondLst>
                              <p:cond delay="500"/>
                            </p:stCondLst>
                            <p:childTnLst>
                              <p:par>
                                <p:cTn id="27" presetID="22" presetClass="entr" presetSubtype="8" fill="hold" nodeType="afterEffect">
                                  <p:stCondLst>
                                    <p:cond delay="0"/>
                                  </p:stCondLst>
                                  <p:childTnLst>
                                    <p:set>
                                      <p:cBhvr>
                                        <p:cTn id="28" dur="1" fill="hold">
                                          <p:stCondLst>
                                            <p:cond delay="0"/>
                                          </p:stCondLst>
                                        </p:cTn>
                                        <p:tgtEl>
                                          <p:spTgt spid="44"/>
                                        </p:tgtEl>
                                        <p:attrNameLst>
                                          <p:attrName>style.visibility</p:attrName>
                                        </p:attrNameLst>
                                      </p:cBhvr>
                                      <p:to>
                                        <p:strVal val="visible"/>
                                      </p:to>
                                    </p:set>
                                    <p:animEffect transition="in" filter="wipe(left)">
                                      <p:cBhvr>
                                        <p:cTn id="29" dur="500"/>
                                        <p:tgtEl>
                                          <p:spTgt spid="44"/>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nodeType="click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fade">
                                      <p:cBhvr>
                                        <p:cTn id="34" dur="500"/>
                                        <p:tgtEl>
                                          <p:spTgt spid="45"/>
                                        </p:tgtEl>
                                      </p:cBhvr>
                                    </p:animEffect>
                                  </p:childTnLst>
                                </p:cTn>
                              </p:par>
                            </p:childTnLst>
                          </p:cTn>
                        </p:par>
                        <p:par>
                          <p:cTn id="35" fill="hold" nodeType="afterGroup">
                            <p:stCondLst>
                              <p:cond delay="500"/>
                            </p:stCondLst>
                            <p:childTnLst>
                              <p:par>
                                <p:cTn id="36" presetID="22" presetClass="entr" presetSubtype="8" fill="hold" nodeType="after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wipe(left)">
                                      <p:cBhvr>
                                        <p:cTn id="38" dur="500"/>
                                        <p:tgtEl>
                                          <p:spTgt spid="46"/>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ntr" presetSubtype="0" fill="hold" nodeType="click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fade">
                                      <p:cBhvr>
                                        <p:cTn id="43" dur="500"/>
                                        <p:tgtEl>
                                          <p:spTgt spid="47"/>
                                        </p:tgtEl>
                                      </p:cBhvr>
                                    </p:animEffect>
                                  </p:childTnLst>
                                </p:cTn>
                              </p:par>
                            </p:childTnLst>
                          </p:cTn>
                        </p:par>
                        <p:par>
                          <p:cTn id="44" fill="hold" nodeType="afterGroup">
                            <p:stCondLst>
                              <p:cond delay="500"/>
                            </p:stCondLst>
                            <p:childTnLst>
                              <p:par>
                                <p:cTn id="45" presetID="22" presetClass="entr" presetSubtype="8" fill="hold" nodeType="afterEffect">
                                  <p:stCondLst>
                                    <p:cond delay="0"/>
                                  </p:stCondLst>
                                  <p:childTnLst>
                                    <p:set>
                                      <p:cBhvr>
                                        <p:cTn id="46" dur="1" fill="hold">
                                          <p:stCondLst>
                                            <p:cond delay="0"/>
                                          </p:stCondLst>
                                        </p:cTn>
                                        <p:tgtEl>
                                          <p:spTgt spid="48"/>
                                        </p:tgtEl>
                                        <p:attrNameLst>
                                          <p:attrName>style.visibility</p:attrName>
                                        </p:attrNameLst>
                                      </p:cBhvr>
                                      <p:to>
                                        <p:strVal val="visible"/>
                                      </p:to>
                                    </p:set>
                                    <p:animEffect transition="in" filter="wipe(left)">
                                      <p:cBhvr>
                                        <p:cTn id="47" dur="500"/>
                                        <p:tgtEl>
                                          <p:spTgt spid="48"/>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nodeType="click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9" grpId="0" animBg="1"/>
      <p:bldP spid="40" grpId="0"/>
      <p:bldP spid="41" grpId="0" animBg="1"/>
      <p:bldP spid="42" grpId="0"/>
      <p:bldP spid="43" grpId="0" animBg="1"/>
      <p:bldP spid="44" grpId="0"/>
      <p:bldP spid="45" grpId="0" animBg="1"/>
      <p:bldP spid="46" grpId="0"/>
      <p:bldP spid="47" grpId="0" animBg="1"/>
      <p:bldP spid="48" grpId="0"/>
    </p:bld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386" name="Picture 1">
            <a:extLst>
              <a:ext uri="{FF2B5EF4-FFF2-40B4-BE49-F238E27FC236}">
                <a16:creationId xmlns:a16="http://schemas.microsoft.com/office/drawing/2014/main" id="{B43EC8A2-500A-CDF5-BD6D-13BA57EA9157}"/>
              </a:ext>
            </a:extLst>
          </p:cNvPr>
          <p:cNvPicPr>
            <a:picLocks noChangeAspect="1"/>
          </p:cNvPicPr>
          <p:nvPr/>
        </p:nvPicPr>
        <p:blipFill>
          <a:blip r:embed="rId2">
            <a:extLst>
              <a:ext uri="{28A0092B-C50C-407E-A947-70E740481C1C}">
                <a14:useLocalDpi xmlns:a14="http://schemas.microsoft.com/office/drawing/2010/main" val="0"/>
              </a:ext>
            </a:extLst>
          </a:blip>
          <a:srcRect l="16560" r="12679"/>
          <a:stretch>
            <a:fillRect/>
          </a:stretch>
        </p:blipFill>
        <p:spPr bwMode="auto">
          <a:xfrm>
            <a:off x="2457450" y="549275"/>
            <a:ext cx="7245350" cy="575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387" name="Group 10">
            <a:extLst>
              <a:ext uri="{FF2B5EF4-FFF2-40B4-BE49-F238E27FC236}">
                <a16:creationId xmlns:a16="http://schemas.microsoft.com/office/drawing/2014/main" id="{59668609-6DA3-A137-4FE8-91A9EC381FC4}"/>
              </a:ext>
            </a:extLst>
          </p:cNvPr>
          <p:cNvGrpSpPr>
            <a:grpSpLocks/>
          </p:cNvGrpSpPr>
          <p:nvPr/>
        </p:nvGrpSpPr>
        <p:grpSpPr bwMode="auto">
          <a:xfrm>
            <a:off x="1524000" y="228601"/>
            <a:ext cx="1525588" cy="498475"/>
            <a:chOff x="161925" y="228600"/>
            <a:chExt cx="1525273" cy="497849"/>
          </a:xfrm>
        </p:grpSpPr>
        <p:sp>
          <p:nvSpPr>
            <p:cNvPr id="16389" name="Rectangle 5">
              <a:extLst>
                <a:ext uri="{FF2B5EF4-FFF2-40B4-BE49-F238E27FC236}">
                  <a16:creationId xmlns:a16="http://schemas.microsoft.com/office/drawing/2014/main" id="{94A23993-BC11-D6C4-78D9-F65196D66DDD}"/>
                </a:ext>
              </a:extLst>
            </p:cNvPr>
            <p:cNvSpPr>
              <a:spLocks/>
            </p:cNvSpPr>
            <p:nvPr/>
          </p:nvSpPr>
          <p:spPr bwMode="auto">
            <a:xfrm>
              <a:off x="161925" y="231341"/>
              <a:ext cx="1276349" cy="495108"/>
            </a:xfrm>
            <a:prstGeom prst="rect">
              <a:avLst/>
            </a:prstGeom>
            <a:solidFill>
              <a:srgbClr val="E84D1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324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r" eaLnBrk="1" hangingPunct="1">
                <a:lnSpc>
                  <a:spcPct val="100000"/>
                </a:lnSpc>
                <a:spcBef>
                  <a:spcPct val="0"/>
                </a:spcBef>
                <a:buFontTx/>
                <a:buNone/>
              </a:pPr>
              <a:r>
                <a:rPr lang="en-GB" altLang="en-US" b="1">
                  <a:solidFill>
                    <a:schemeClr val="bg1"/>
                  </a:solidFill>
                </a:rPr>
                <a:t>Day </a:t>
              </a:r>
            </a:p>
          </p:txBody>
        </p:sp>
        <p:sp>
          <p:nvSpPr>
            <p:cNvPr id="10" name="Oval 9">
              <a:extLst>
                <a:ext uri="{FF2B5EF4-FFF2-40B4-BE49-F238E27FC236}">
                  <a16:creationId xmlns:a16="http://schemas.microsoft.com/office/drawing/2014/main" id="{9A7740D4-20A5-E89F-DD0F-E779C48103B1}"/>
                </a:ext>
              </a:extLst>
            </p:cNvPr>
            <p:cNvSpPr/>
            <p:nvPr/>
          </p:nvSpPr>
          <p:spPr>
            <a:xfrm>
              <a:off x="1188826" y="228600"/>
              <a:ext cx="498372" cy="497849"/>
            </a:xfrm>
            <a:prstGeom prst="ellipse">
              <a:avLst/>
            </a:prstGeom>
            <a:solidFill>
              <a:srgbClr val="F9BB9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E84D15"/>
                  </a:solidFill>
                </a:rPr>
                <a:t>5</a:t>
              </a:r>
            </a:p>
          </p:txBody>
        </p:sp>
      </p:grpSp>
      <p:pic>
        <p:nvPicPr>
          <p:cNvPr id="16388" name="Picture 15">
            <a:hlinkClick r:id="rId3" action="ppaction://hlinksldjump"/>
            <a:extLst>
              <a:ext uri="{FF2B5EF4-FFF2-40B4-BE49-F238E27FC236}">
                <a16:creationId xmlns:a16="http://schemas.microsoft.com/office/drawing/2014/main" id="{F5F29EFA-7D87-D6B3-977D-7606B833D99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82788" y="5943601"/>
            <a:ext cx="81756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726934"/>
      </p:ext>
    </p:extLst>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a:extLst>
              <a:ext uri="{FF2B5EF4-FFF2-40B4-BE49-F238E27FC236}">
                <a16:creationId xmlns:a16="http://schemas.microsoft.com/office/drawing/2014/main" id="{CB6D2F6C-3919-13DC-1266-71B552C68209}"/>
              </a:ext>
            </a:extLst>
          </p:cNvPr>
          <p:cNvSpPr>
            <a:spLocks noGrp="1"/>
          </p:cNvSpPr>
          <p:nvPr>
            <p:ph type="title"/>
          </p:nvPr>
        </p:nvSpPr>
        <p:spPr>
          <a:xfrm>
            <a:off x="1981201" y="765175"/>
            <a:ext cx="8220075" cy="573088"/>
          </a:xfrm>
        </p:spPr>
        <p:txBody>
          <a:bodyPr/>
          <a:lstStyle/>
          <a:p>
            <a:pPr eaLnBrk="1" hangingPunct="1"/>
            <a:r>
              <a:rPr lang="en-GB" altLang="en-US" sz="3600">
                <a:solidFill>
                  <a:srgbClr val="013F7B"/>
                </a:solidFill>
              </a:rPr>
              <a:t>Think and Write </a:t>
            </a:r>
            <a:r>
              <a:rPr lang="en-GB" altLang="en-US" sz="3600">
                <a:solidFill>
                  <a:srgbClr val="F28116"/>
                </a:solidFill>
              </a:rPr>
              <a:t>Example Answers</a:t>
            </a:r>
            <a:endParaRPr lang="en-GB" altLang="en-US" sz="3600">
              <a:solidFill>
                <a:srgbClr val="013F7B"/>
              </a:solidFill>
            </a:endParaRPr>
          </a:p>
        </p:txBody>
      </p:sp>
      <p:grpSp>
        <p:nvGrpSpPr>
          <p:cNvPr id="17411" name="Group 3">
            <a:extLst>
              <a:ext uri="{FF2B5EF4-FFF2-40B4-BE49-F238E27FC236}">
                <a16:creationId xmlns:a16="http://schemas.microsoft.com/office/drawing/2014/main" id="{53440764-2289-84F8-1023-9886D1515601}"/>
              </a:ext>
            </a:extLst>
          </p:cNvPr>
          <p:cNvGrpSpPr>
            <a:grpSpLocks/>
          </p:cNvGrpSpPr>
          <p:nvPr/>
        </p:nvGrpSpPr>
        <p:grpSpPr bwMode="auto">
          <a:xfrm>
            <a:off x="4506913" y="228601"/>
            <a:ext cx="6170612" cy="322263"/>
            <a:chOff x="2982912" y="228600"/>
            <a:chExt cx="6170613" cy="321665"/>
          </a:xfrm>
        </p:grpSpPr>
        <p:sp>
          <p:nvSpPr>
            <p:cNvPr id="17426" name="Rectangle 8">
              <a:extLst>
                <a:ext uri="{FF2B5EF4-FFF2-40B4-BE49-F238E27FC236}">
                  <a16:creationId xmlns:a16="http://schemas.microsoft.com/office/drawing/2014/main" id="{5F60BBEE-C9AB-4A30-FD3E-1FC7C965CE86}"/>
                </a:ext>
              </a:extLst>
            </p:cNvPr>
            <p:cNvSpPr>
              <a:spLocks/>
            </p:cNvSpPr>
            <p:nvPr/>
          </p:nvSpPr>
          <p:spPr bwMode="auto">
            <a:xfrm>
              <a:off x="3143250" y="231341"/>
              <a:ext cx="6010275" cy="318924"/>
            </a:xfrm>
            <a:prstGeom prst="rect">
              <a:avLst/>
            </a:prstGeom>
            <a:solidFill>
              <a:srgbClr val="0278C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0000" tIns="36000" rIns="180000" bIns="36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bg1"/>
                  </a:solidFill>
                </a:rPr>
                <a:t>Punctuation, Grammar and Vocabulary Focus – Mixed Skills </a:t>
              </a:r>
            </a:p>
          </p:txBody>
        </p:sp>
        <p:sp>
          <p:nvSpPr>
            <p:cNvPr id="2" name="Oval 1">
              <a:extLst>
                <a:ext uri="{FF2B5EF4-FFF2-40B4-BE49-F238E27FC236}">
                  <a16:creationId xmlns:a16="http://schemas.microsoft.com/office/drawing/2014/main" id="{BD4CE937-B540-E2D6-0050-8F74D74BD9F1}"/>
                </a:ext>
              </a:extLst>
            </p:cNvPr>
            <p:cNvSpPr/>
            <p:nvPr/>
          </p:nvSpPr>
          <p:spPr>
            <a:xfrm>
              <a:off x="2982912" y="228600"/>
              <a:ext cx="320675" cy="320080"/>
            </a:xfrm>
            <a:prstGeom prst="ellipse">
              <a:avLst/>
            </a:prstGeom>
            <a:solidFill>
              <a:srgbClr val="0278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grpSp>
        <p:nvGrpSpPr>
          <p:cNvPr id="17412" name="Group 10">
            <a:extLst>
              <a:ext uri="{FF2B5EF4-FFF2-40B4-BE49-F238E27FC236}">
                <a16:creationId xmlns:a16="http://schemas.microsoft.com/office/drawing/2014/main" id="{CE25E8F3-20FD-6383-95B2-68304980E36E}"/>
              </a:ext>
            </a:extLst>
          </p:cNvPr>
          <p:cNvGrpSpPr>
            <a:grpSpLocks/>
          </p:cNvGrpSpPr>
          <p:nvPr/>
        </p:nvGrpSpPr>
        <p:grpSpPr bwMode="auto">
          <a:xfrm>
            <a:off x="1524000" y="228601"/>
            <a:ext cx="1525588" cy="498475"/>
            <a:chOff x="161925" y="228600"/>
            <a:chExt cx="1525273" cy="497849"/>
          </a:xfrm>
        </p:grpSpPr>
        <p:sp>
          <p:nvSpPr>
            <p:cNvPr id="17424" name="Rectangle 5">
              <a:extLst>
                <a:ext uri="{FF2B5EF4-FFF2-40B4-BE49-F238E27FC236}">
                  <a16:creationId xmlns:a16="http://schemas.microsoft.com/office/drawing/2014/main" id="{1A4B1AAF-2143-A741-D240-48738468F513}"/>
                </a:ext>
              </a:extLst>
            </p:cNvPr>
            <p:cNvSpPr>
              <a:spLocks/>
            </p:cNvSpPr>
            <p:nvPr/>
          </p:nvSpPr>
          <p:spPr bwMode="auto">
            <a:xfrm>
              <a:off x="161925" y="231341"/>
              <a:ext cx="1276349" cy="495108"/>
            </a:xfrm>
            <a:prstGeom prst="rect">
              <a:avLst/>
            </a:prstGeom>
            <a:solidFill>
              <a:srgbClr val="E84D1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324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r" eaLnBrk="1" hangingPunct="1">
                <a:lnSpc>
                  <a:spcPct val="100000"/>
                </a:lnSpc>
                <a:spcBef>
                  <a:spcPct val="0"/>
                </a:spcBef>
                <a:buFontTx/>
                <a:buNone/>
              </a:pPr>
              <a:r>
                <a:rPr lang="en-GB" altLang="en-US" b="1">
                  <a:solidFill>
                    <a:schemeClr val="bg1"/>
                  </a:solidFill>
                </a:rPr>
                <a:t>Day </a:t>
              </a:r>
            </a:p>
          </p:txBody>
        </p:sp>
        <p:sp>
          <p:nvSpPr>
            <p:cNvPr id="10" name="Oval 9">
              <a:extLst>
                <a:ext uri="{FF2B5EF4-FFF2-40B4-BE49-F238E27FC236}">
                  <a16:creationId xmlns:a16="http://schemas.microsoft.com/office/drawing/2014/main" id="{3B4DF6CD-7265-BEDC-7251-E209AA67FF64}"/>
                </a:ext>
              </a:extLst>
            </p:cNvPr>
            <p:cNvSpPr/>
            <p:nvPr/>
          </p:nvSpPr>
          <p:spPr>
            <a:xfrm>
              <a:off x="1188826" y="228600"/>
              <a:ext cx="498372" cy="497849"/>
            </a:xfrm>
            <a:prstGeom prst="ellipse">
              <a:avLst/>
            </a:prstGeom>
            <a:solidFill>
              <a:srgbClr val="F9BB9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E84D15"/>
                  </a:solidFill>
                </a:rPr>
                <a:t>5</a:t>
              </a:r>
            </a:p>
          </p:txBody>
        </p:sp>
      </p:grpSp>
      <p:sp>
        <p:nvSpPr>
          <p:cNvPr id="17413" name="TextBox 34">
            <a:extLst>
              <a:ext uri="{FF2B5EF4-FFF2-40B4-BE49-F238E27FC236}">
                <a16:creationId xmlns:a16="http://schemas.microsoft.com/office/drawing/2014/main" id="{6DED7324-975D-259E-9B4D-9A04001F8E78}"/>
              </a:ext>
            </a:extLst>
          </p:cNvPr>
          <p:cNvSpPr txBox="1">
            <a:spLocks noChangeArrowheads="1"/>
          </p:cNvSpPr>
          <p:nvPr/>
        </p:nvSpPr>
        <p:spPr bwMode="auto">
          <a:xfrm>
            <a:off x="4214814" y="1431926"/>
            <a:ext cx="54054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Here’s an example of what you could have </a:t>
            </a:r>
            <a:r>
              <a:rPr lang="en-GB" altLang="en-US" b="1">
                <a:solidFill>
                  <a:schemeClr val="tx1"/>
                </a:solidFill>
              </a:rPr>
              <a:t>thought</a:t>
            </a:r>
            <a:r>
              <a:rPr lang="en-GB" altLang="en-US">
                <a:solidFill>
                  <a:schemeClr val="tx1"/>
                </a:solidFill>
              </a:rPr>
              <a:t> and </a:t>
            </a:r>
            <a:r>
              <a:rPr lang="en-GB" altLang="en-US" b="1">
                <a:solidFill>
                  <a:schemeClr val="tx1"/>
                </a:solidFill>
              </a:rPr>
              <a:t>written</a:t>
            </a:r>
            <a:r>
              <a:rPr lang="en-GB" altLang="en-US">
                <a:solidFill>
                  <a:schemeClr val="tx1"/>
                </a:solidFill>
              </a:rPr>
              <a:t>…</a:t>
            </a:r>
          </a:p>
        </p:txBody>
      </p:sp>
      <p:pic>
        <p:nvPicPr>
          <p:cNvPr id="17414" name="Picture 37">
            <a:extLst>
              <a:ext uri="{FF2B5EF4-FFF2-40B4-BE49-F238E27FC236}">
                <a16:creationId xmlns:a16="http://schemas.microsoft.com/office/drawing/2014/main" id="{C8DB5755-D507-D2AE-F092-EDC16CA46AA1}"/>
              </a:ext>
            </a:extLst>
          </p:cNvPr>
          <p:cNvPicPr>
            <a:picLocks noChangeAspect="1"/>
          </p:cNvPicPr>
          <p:nvPr/>
        </p:nvPicPr>
        <p:blipFill>
          <a:blip r:embed="rId2">
            <a:extLst>
              <a:ext uri="{28A0092B-C50C-407E-A947-70E740481C1C}">
                <a14:useLocalDpi xmlns:a14="http://schemas.microsoft.com/office/drawing/2010/main" val="0"/>
              </a:ext>
            </a:extLst>
          </a:blip>
          <a:srcRect l="18593" r="18593" b="14857"/>
          <a:stretch>
            <a:fillRect/>
          </a:stretch>
        </p:blipFill>
        <p:spPr bwMode="auto">
          <a:xfrm>
            <a:off x="2268538" y="1376364"/>
            <a:ext cx="1592262" cy="1074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TextBox 38">
            <a:extLst>
              <a:ext uri="{FF2B5EF4-FFF2-40B4-BE49-F238E27FC236}">
                <a16:creationId xmlns:a16="http://schemas.microsoft.com/office/drawing/2014/main" id="{A81B34C9-C3DF-BB2D-B361-8BA5CB35AC01}"/>
              </a:ext>
            </a:extLst>
          </p:cNvPr>
          <p:cNvSpPr txBox="1">
            <a:spLocks noChangeArrowheads="1"/>
          </p:cNvSpPr>
          <p:nvPr/>
        </p:nvSpPr>
        <p:spPr bwMode="auto">
          <a:xfrm>
            <a:off x="2878139" y="3084514"/>
            <a:ext cx="1965325" cy="369887"/>
          </a:xfrm>
          <a:prstGeom prst="rect">
            <a:avLst/>
          </a:prstGeom>
          <a:solidFill>
            <a:srgbClr val="F9BB91"/>
          </a:solidFill>
          <a:ln>
            <a:noFill/>
          </a:ln>
          <a:extLs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fronted adverbial</a:t>
            </a:r>
          </a:p>
        </p:txBody>
      </p:sp>
      <p:sp>
        <p:nvSpPr>
          <p:cNvPr id="40" name="TextBox 39">
            <a:extLst>
              <a:ext uri="{FF2B5EF4-FFF2-40B4-BE49-F238E27FC236}">
                <a16:creationId xmlns:a16="http://schemas.microsoft.com/office/drawing/2014/main" id="{DD48930B-3AD9-D238-19FE-59169C847B09}"/>
              </a:ext>
            </a:extLst>
          </p:cNvPr>
          <p:cNvSpPr txBox="1">
            <a:spLocks noChangeArrowheads="1"/>
          </p:cNvSpPr>
          <p:nvPr/>
        </p:nvSpPr>
        <p:spPr bwMode="auto">
          <a:xfrm>
            <a:off x="2268538" y="2662238"/>
            <a:ext cx="76438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accent2"/>
                </a:solidFill>
              </a:rPr>
              <a:t>Deep in the African savannah</a:t>
            </a:r>
            <a:r>
              <a:rPr lang="en-GB" altLang="en-US">
                <a:solidFill>
                  <a:schemeClr val="tx1"/>
                </a:solidFill>
              </a:rPr>
              <a:t>, day was quickly becoming night.</a:t>
            </a:r>
          </a:p>
        </p:txBody>
      </p:sp>
      <p:sp>
        <p:nvSpPr>
          <p:cNvPr id="41" name="TextBox 40">
            <a:extLst>
              <a:ext uri="{FF2B5EF4-FFF2-40B4-BE49-F238E27FC236}">
                <a16:creationId xmlns:a16="http://schemas.microsoft.com/office/drawing/2014/main" id="{2C3332AE-0CD6-2DE4-23E5-A6E5DEAFE462}"/>
              </a:ext>
            </a:extLst>
          </p:cNvPr>
          <p:cNvSpPr txBox="1">
            <a:spLocks noChangeArrowheads="1"/>
          </p:cNvSpPr>
          <p:nvPr/>
        </p:nvSpPr>
        <p:spPr bwMode="auto">
          <a:xfrm>
            <a:off x="5818188" y="3652838"/>
            <a:ext cx="1301750" cy="368300"/>
          </a:xfrm>
          <a:prstGeom prst="rect">
            <a:avLst/>
          </a:prstGeom>
          <a:solidFill>
            <a:srgbClr val="F9BB91"/>
          </a:solidFill>
          <a:ln>
            <a:noFill/>
          </a:ln>
          <a:extLs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simile</a:t>
            </a:r>
          </a:p>
        </p:txBody>
      </p:sp>
      <p:sp>
        <p:nvSpPr>
          <p:cNvPr id="42" name="TextBox 41">
            <a:extLst>
              <a:ext uri="{FF2B5EF4-FFF2-40B4-BE49-F238E27FC236}">
                <a16:creationId xmlns:a16="http://schemas.microsoft.com/office/drawing/2014/main" id="{64BC57B1-5409-8A56-7A50-1B26C9E1E7A6}"/>
              </a:ext>
            </a:extLst>
          </p:cNvPr>
          <p:cNvSpPr txBox="1">
            <a:spLocks noChangeArrowheads="1"/>
          </p:cNvSpPr>
          <p:nvPr/>
        </p:nvSpPr>
        <p:spPr bwMode="auto">
          <a:xfrm>
            <a:off x="2268538" y="3254375"/>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 setting sun was glistening </a:t>
            </a:r>
            <a:r>
              <a:rPr lang="en-GB" altLang="en-US">
                <a:solidFill>
                  <a:schemeClr val="accent2"/>
                </a:solidFill>
              </a:rPr>
              <a:t>like a radiant ruby </a:t>
            </a:r>
            <a:r>
              <a:rPr lang="en-GB" altLang="en-US">
                <a:solidFill>
                  <a:schemeClr val="tx1"/>
                </a:solidFill>
              </a:rPr>
              <a:t>in the darkening sky. </a:t>
            </a:r>
          </a:p>
        </p:txBody>
      </p:sp>
      <p:sp>
        <p:nvSpPr>
          <p:cNvPr id="23" name="TextBox 22">
            <a:extLst>
              <a:ext uri="{FF2B5EF4-FFF2-40B4-BE49-F238E27FC236}">
                <a16:creationId xmlns:a16="http://schemas.microsoft.com/office/drawing/2014/main" id="{4F946C4F-0EAE-C669-E182-925DA74480C5}"/>
              </a:ext>
            </a:extLst>
          </p:cNvPr>
          <p:cNvSpPr txBox="1">
            <a:spLocks noChangeArrowheads="1"/>
          </p:cNvSpPr>
          <p:nvPr/>
        </p:nvSpPr>
        <p:spPr bwMode="auto">
          <a:xfrm>
            <a:off x="2268538" y="3792538"/>
            <a:ext cx="76327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Slowly and deliberately, the giraffe</a:t>
            </a:r>
            <a:r>
              <a:rPr lang="en-GB" altLang="en-US">
                <a:solidFill>
                  <a:schemeClr val="accent2"/>
                </a:solidFill>
              </a:rPr>
              <a:t>’</a:t>
            </a:r>
            <a:r>
              <a:rPr lang="en-GB" altLang="en-US">
                <a:solidFill>
                  <a:schemeClr val="tx1"/>
                </a:solidFill>
              </a:rPr>
              <a:t>s towering silhouette passed across the landscape.</a:t>
            </a:r>
          </a:p>
        </p:txBody>
      </p:sp>
      <p:sp>
        <p:nvSpPr>
          <p:cNvPr id="24" name="TextBox 23">
            <a:extLst>
              <a:ext uri="{FF2B5EF4-FFF2-40B4-BE49-F238E27FC236}">
                <a16:creationId xmlns:a16="http://schemas.microsoft.com/office/drawing/2014/main" id="{924002AE-3134-0449-49C5-FF2B1A0BC440}"/>
              </a:ext>
            </a:extLst>
          </p:cNvPr>
          <p:cNvSpPr txBox="1">
            <a:spLocks noChangeArrowheads="1"/>
          </p:cNvSpPr>
          <p:nvPr/>
        </p:nvSpPr>
        <p:spPr bwMode="auto">
          <a:xfrm>
            <a:off x="2268538" y="4579938"/>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 leaves on the nearby trees </a:t>
            </a:r>
            <a:r>
              <a:rPr lang="en-GB" altLang="en-US">
                <a:solidFill>
                  <a:schemeClr val="accent2"/>
                </a:solidFill>
              </a:rPr>
              <a:t>were being </a:t>
            </a:r>
            <a:r>
              <a:rPr lang="en-GB" altLang="en-US">
                <a:solidFill>
                  <a:schemeClr val="tx1"/>
                </a:solidFill>
              </a:rPr>
              <a:t>nibbled as she passed.</a:t>
            </a:r>
          </a:p>
        </p:txBody>
      </p:sp>
      <p:sp>
        <p:nvSpPr>
          <p:cNvPr id="25" name="TextBox 24">
            <a:extLst>
              <a:ext uri="{FF2B5EF4-FFF2-40B4-BE49-F238E27FC236}">
                <a16:creationId xmlns:a16="http://schemas.microsoft.com/office/drawing/2014/main" id="{3C27375F-111A-C3DF-1F82-53784D9354B1}"/>
              </a:ext>
            </a:extLst>
          </p:cNvPr>
          <p:cNvSpPr txBox="1">
            <a:spLocks noChangeArrowheads="1"/>
          </p:cNvSpPr>
          <p:nvPr/>
        </p:nvSpPr>
        <p:spPr bwMode="auto">
          <a:xfrm>
            <a:off x="4578350" y="4173539"/>
            <a:ext cx="2782888" cy="369887"/>
          </a:xfrm>
          <a:prstGeom prst="rect">
            <a:avLst/>
          </a:prstGeom>
          <a:solidFill>
            <a:srgbClr val="F9BB91"/>
          </a:solidFill>
          <a:ln>
            <a:noFill/>
          </a:ln>
          <a:extLs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possessive apostrophe</a:t>
            </a:r>
          </a:p>
        </p:txBody>
      </p:sp>
      <p:sp>
        <p:nvSpPr>
          <p:cNvPr id="26" name="TextBox 25">
            <a:extLst>
              <a:ext uri="{FF2B5EF4-FFF2-40B4-BE49-F238E27FC236}">
                <a16:creationId xmlns:a16="http://schemas.microsoft.com/office/drawing/2014/main" id="{A10ABE9C-B35E-AC49-69B2-508C06EFE1E9}"/>
              </a:ext>
            </a:extLst>
          </p:cNvPr>
          <p:cNvSpPr txBox="1">
            <a:spLocks noChangeArrowheads="1"/>
          </p:cNvSpPr>
          <p:nvPr/>
        </p:nvSpPr>
        <p:spPr bwMode="auto">
          <a:xfrm>
            <a:off x="2268538" y="5218113"/>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accent2"/>
                </a:solidFill>
              </a:rPr>
              <a:t>Would</a:t>
            </a:r>
            <a:r>
              <a:rPr lang="en-GB" altLang="en-US">
                <a:solidFill>
                  <a:schemeClr val="tx1"/>
                </a:solidFill>
              </a:rPr>
              <a:t> you like to experience an African safari</a:t>
            </a:r>
            <a:r>
              <a:rPr lang="en-GB" altLang="en-US">
                <a:solidFill>
                  <a:schemeClr val="accent2"/>
                </a:solidFill>
              </a:rPr>
              <a:t>?</a:t>
            </a:r>
          </a:p>
        </p:txBody>
      </p:sp>
      <p:sp>
        <p:nvSpPr>
          <p:cNvPr id="27" name="TextBox 26">
            <a:extLst>
              <a:ext uri="{FF2B5EF4-FFF2-40B4-BE49-F238E27FC236}">
                <a16:creationId xmlns:a16="http://schemas.microsoft.com/office/drawing/2014/main" id="{9DC09DC8-D588-E066-6A95-06FA0B2D45B1}"/>
              </a:ext>
            </a:extLst>
          </p:cNvPr>
          <p:cNvSpPr txBox="1">
            <a:spLocks noChangeArrowheads="1"/>
          </p:cNvSpPr>
          <p:nvPr/>
        </p:nvSpPr>
        <p:spPr bwMode="auto">
          <a:xfrm>
            <a:off x="2268538" y="5624513"/>
            <a:ext cx="2309812" cy="368300"/>
          </a:xfrm>
          <a:prstGeom prst="rect">
            <a:avLst/>
          </a:prstGeom>
          <a:solidFill>
            <a:srgbClr val="F9BB91"/>
          </a:solidFill>
          <a:ln>
            <a:noFill/>
          </a:ln>
          <a:extLs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rPr>
              <a:t>question sentence</a:t>
            </a:r>
          </a:p>
        </p:txBody>
      </p:sp>
      <p:sp>
        <p:nvSpPr>
          <p:cNvPr id="3" name="TextBox 2">
            <a:extLst>
              <a:ext uri="{FF2B5EF4-FFF2-40B4-BE49-F238E27FC236}">
                <a16:creationId xmlns:a16="http://schemas.microsoft.com/office/drawing/2014/main" id="{1A6CF29D-BEF0-1B79-5683-3DC840E7EDB2}"/>
              </a:ext>
            </a:extLst>
          </p:cNvPr>
          <p:cNvSpPr txBox="1">
            <a:spLocks noChangeArrowheads="1"/>
          </p:cNvSpPr>
          <p:nvPr/>
        </p:nvSpPr>
        <p:spPr bwMode="auto">
          <a:xfrm>
            <a:off x="7361238" y="4948238"/>
            <a:ext cx="2309812" cy="368300"/>
          </a:xfrm>
          <a:prstGeom prst="rect">
            <a:avLst/>
          </a:prstGeom>
          <a:solidFill>
            <a:srgbClr val="F9BB91"/>
          </a:solidFill>
          <a:ln>
            <a:noFill/>
          </a:ln>
          <a:extLs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rPr>
              <a:t>Passive voice</a:t>
            </a:r>
          </a:p>
        </p:txBody>
      </p:sp>
    </p:spTree>
    <p:extLst>
      <p:ext uri="{BB962C8B-B14F-4D97-AF65-F5344CB8AC3E}">
        <p14:creationId xmlns:p14="http://schemas.microsoft.com/office/powerpoint/2010/main" val="29484829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xit" presetSubtype="0" fill="hold" nodeType="clickEffect">
                                  <p:stCondLst>
                                    <p:cond delay="0"/>
                                  </p:stCondLst>
                                  <p:childTnLst>
                                    <p:animEffect transition="out" filter="fade">
                                      <p:cBhvr>
                                        <p:cTn id="15" dur="500"/>
                                        <p:tgtEl>
                                          <p:spTgt spid="39"/>
                                        </p:tgtEl>
                                      </p:cBhvr>
                                    </p:animEffect>
                                    <p:set>
                                      <p:cBhvr>
                                        <p:cTn id="16" dur="1" fill="hold">
                                          <p:stCondLst>
                                            <p:cond delay="499"/>
                                          </p:stCondLst>
                                        </p:cTn>
                                        <p:tgtEl>
                                          <p:spTgt spid="39"/>
                                        </p:tgtEl>
                                        <p:attrNameLst>
                                          <p:attrName>style.visibility</p:attrName>
                                        </p:attrNameLst>
                                      </p:cBhvr>
                                      <p:to>
                                        <p:strVal val="hidden"/>
                                      </p:to>
                                    </p:set>
                                  </p:childTnLst>
                                </p:cTn>
                              </p:par>
                            </p:childTnLst>
                          </p:cTn>
                        </p:par>
                        <p:par>
                          <p:cTn id="17" fill="hold" nodeType="afterGroup">
                            <p:stCondLst>
                              <p:cond delay="500"/>
                            </p:stCondLst>
                            <p:childTnLst>
                              <p:par>
                                <p:cTn id="18" presetID="22" presetClass="entr" presetSubtype="8" fill="hold" nodeType="afterEffect">
                                  <p:stCondLst>
                                    <p:cond delay="0"/>
                                  </p:stCondLst>
                                  <p:childTnLst>
                                    <p:set>
                                      <p:cBhvr>
                                        <p:cTn id="19" dur="1" fill="hold">
                                          <p:stCondLst>
                                            <p:cond delay="0"/>
                                          </p:stCondLst>
                                        </p:cTn>
                                        <p:tgtEl>
                                          <p:spTgt spid="42"/>
                                        </p:tgtEl>
                                        <p:attrNameLst>
                                          <p:attrName>style.visibility</p:attrName>
                                        </p:attrNameLst>
                                      </p:cBhvr>
                                      <p:to>
                                        <p:strVal val="visible"/>
                                      </p:to>
                                    </p:set>
                                    <p:animEffect transition="in" filter="wipe(left)">
                                      <p:cBhvr>
                                        <p:cTn id="20" dur="500"/>
                                        <p:tgtEl>
                                          <p:spTgt spid="42"/>
                                        </p:tgtEl>
                                      </p:cBhvr>
                                    </p:animEffect>
                                  </p:childTnLst>
                                </p:cTn>
                              </p:par>
                            </p:childTnLst>
                          </p:cTn>
                        </p:par>
                        <p:par>
                          <p:cTn id="21" fill="hold" nodeType="afterGroup">
                            <p:stCondLst>
                              <p:cond delay="1000"/>
                            </p:stCondLst>
                            <p:childTnLst>
                              <p:par>
                                <p:cTn id="22" presetID="10" presetClass="entr" presetSubtype="0" fill="hold" nodeType="after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500"/>
                                        <p:tgtEl>
                                          <p:spTgt spid="41"/>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xit" presetSubtype="0" fill="hold" nodeType="clickEffect">
                                  <p:stCondLst>
                                    <p:cond delay="0"/>
                                  </p:stCondLst>
                                  <p:childTnLst>
                                    <p:animEffect transition="out" filter="fade">
                                      <p:cBhvr>
                                        <p:cTn id="28" dur="500"/>
                                        <p:tgtEl>
                                          <p:spTgt spid="41"/>
                                        </p:tgtEl>
                                      </p:cBhvr>
                                    </p:animEffect>
                                    <p:set>
                                      <p:cBhvr>
                                        <p:cTn id="29" dur="1" fill="hold">
                                          <p:stCondLst>
                                            <p:cond delay="499"/>
                                          </p:stCondLst>
                                        </p:cTn>
                                        <p:tgtEl>
                                          <p:spTgt spid="41"/>
                                        </p:tgtEl>
                                        <p:attrNameLst>
                                          <p:attrName>style.visibility</p:attrName>
                                        </p:attrNameLst>
                                      </p:cBhvr>
                                      <p:to>
                                        <p:strVal val="hidden"/>
                                      </p:to>
                                    </p:set>
                                  </p:childTnLst>
                                </p:cTn>
                              </p:par>
                            </p:childTnLst>
                          </p:cTn>
                        </p:par>
                        <p:par>
                          <p:cTn id="30" fill="hold" nodeType="afterGroup">
                            <p:stCondLst>
                              <p:cond delay="500"/>
                            </p:stCondLst>
                            <p:childTnLst>
                              <p:par>
                                <p:cTn id="31" presetID="22" presetClass="entr" presetSubtype="8" fill="hold"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wipe(left)">
                                      <p:cBhvr>
                                        <p:cTn id="33" dur="500"/>
                                        <p:tgtEl>
                                          <p:spTgt spid="23"/>
                                        </p:tgtEl>
                                      </p:cBhvr>
                                    </p:animEffect>
                                  </p:childTnLst>
                                </p:cTn>
                              </p:par>
                            </p:childTnLst>
                          </p:cTn>
                        </p:par>
                        <p:par>
                          <p:cTn id="34" fill="hold" nodeType="afterGroup">
                            <p:stCondLst>
                              <p:cond delay="1000"/>
                            </p:stCondLst>
                            <p:childTnLst>
                              <p:par>
                                <p:cTn id="35" presetID="10" presetClass="entr" presetSubtype="0" fill="hold" nodeType="after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xit" presetSubtype="0" fill="hold" nodeType="clickEffect">
                                  <p:stCondLst>
                                    <p:cond delay="0"/>
                                  </p:stCondLst>
                                  <p:childTnLst>
                                    <p:animEffect transition="out" filter="fade">
                                      <p:cBhvr>
                                        <p:cTn id="41" dur="500"/>
                                        <p:tgtEl>
                                          <p:spTgt spid="25"/>
                                        </p:tgtEl>
                                      </p:cBhvr>
                                    </p:animEffect>
                                    <p:set>
                                      <p:cBhvr>
                                        <p:cTn id="42" dur="1" fill="hold">
                                          <p:stCondLst>
                                            <p:cond delay="499"/>
                                          </p:stCondLst>
                                        </p:cTn>
                                        <p:tgtEl>
                                          <p:spTgt spid="25"/>
                                        </p:tgtEl>
                                        <p:attrNameLst>
                                          <p:attrName>style.visibility</p:attrName>
                                        </p:attrNameLst>
                                      </p:cBhvr>
                                      <p:to>
                                        <p:strVal val="hidden"/>
                                      </p:to>
                                    </p:set>
                                  </p:childTnLst>
                                </p:cTn>
                              </p:par>
                            </p:childTnLst>
                          </p:cTn>
                        </p:par>
                        <p:par>
                          <p:cTn id="43" fill="hold" nodeType="afterGroup">
                            <p:stCondLst>
                              <p:cond delay="500"/>
                            </p:stCondLst>
                            <p:childTnLst>
                              <p:par>
                                <p:cTn id="44" presetID="22" presetClass="entr" presetSubtype="8"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ipe(left)">
                                      <p:cBhvr>
                                        <p:cTn id="46" dur="500"/>
                                        <p:tgtEl>
                                          <p:spTgt spid="24"/>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8" fill="hold" nodeType="click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wipe(left)">
                                      <p:cBhvr>
                                        <p:cTn id="51" dur="500"/>
                                        <p:tgtEl>
                                          <p:spTgt spid="26"/>
                                        </p:tgtEl>
                                      </p:cBhvr>
                                    </p:animEffect>
                                  </p:childTnLst>
                                </p:cTn>
                              </p:par>
                            </p:childTnLst>
                          </p:cTn>
                        </p:par>
                        <p:par>
                          <p:cTn id="52" fill="hold" nodeType="afterGroup">
                            <p:stCondLst>
                              <p:cond delay="500"/>
                            </p:stCondLst>
                            <p:childTnLst>
                              <p:par>
                                <p:cTn id="53" presetID="10" presetClass="entr" presetSubtype="0" fill="hold"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fade">
                                      <p:cBhvr>
                                        <p:cTn id="55" dur="500"/>
                                        <p:tgtEl>
                                          <p:spTgt spid="27"/>
                                        </p:tgtEl>
                                      </p:cBhvr>
                                    </p:animEffect>
                                  </p:childTnLst>
                                </p:cTn>
                              </p:par>
                            </p:childTnLst>
                          </p:cTn>
                        </p:par>
                        <p:par>
                          <p:cTn id="56" fill="hold" nodeType="afterGroup">
                            <p:stCondLst>
                              <p:cond delay="1000"/>
                            </p:stCondLst>
                            <p:childTnLst>
                              <p:par>
                                <p:cTn id="57" presetID="10" presetClass="exit" presetSubtype="0" fill="hold" nodeType="afterEffect">
                                  <p:stCondLst>
                                    <p:cond delay="1000"/>
                                  </p:stCondLst>
                                  <p:childTnLst>
                                    <p:animEffect transition="out" filter="fade">
                                      <p:cBhvr>
                                        <p:cTn id="58" dur="500"/>
                                        <p:tgtEl>
                                          <p:spTgt spid="27"/>
                                        </p:tgtEl>
                                      </p:cBhvr>
                                    </p:animEffect>
                                    <p:set>
                                      <p:cBhvr>
                                        <p:cTn id="59" dur="1" fill="hold">
                                          <p:stCondLst>
                                            <p:cond delay="499"/>
                                          </p:stCondLst>
                                        </p:cTn>
                                        <p:tgtEl>
                                          <p:spTgt spid="27"/>
                                        </p:tgtEl>
                                        <p:attrNameLst>
                                          <p:attrName>style.visibility</p:attrName>
                                        </p:attrNameLst>
                                      </p:cBhvr>
                                      <p:to>
                                        <p:strVal val="hidden"/>
                                      </p:to>
                                    </p:set>
                                  </p:childTnLst>
                                </p:cTn>
                              </p:par>
                            </p:childTnLst>
                          </p:cTn>
                        </p:par>
                        <p:par>
                          <p:cTn id="60" fill="hold">
                            <p:stCondLst>
                              <p:cond delay="2500"/>
                            </p:stCondLst>
                            <p:childTnLst>
                              <p:par>
                                <p:cTn id="61" presetID="10" presetClass="entr" presetSubtype="0" fill="hold" nodeType="after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fade">
                                      <p:cBhvr>
                                        <p:cTn id="63" dur="500"/>
                                        <p:tgtEl>
                                          <p:spTgt spid="3"/>
                                        </p:tgtEl>
                                      </p:cBhvr>
                                    </p:animEffect>
                                  </p:childTnLst>
                                </p:cTn>
                              </p:par>
                            </p:childTnLst>
                          </p:cTn>
                        </p:par>
                        <p:par>
                          <p:cTn id="64" fill="hold">
                            <p:stCondLst>
                              <p:cond delay="3000"/>
                            </p:stCondLst>
                            <p:childTnLst>
                              <p:par>
                                <p:cTn id="65" presetID="10" presetClass="exit" presetSubtype="0" fill="hold" nodeType="afterEffect">
                                  <p:stCondLst>
                                    <p:cond delay="1000"/>
                                  </p:stCondLst>
                                  <p:childTnLst>
                                    <p:animEffect transition="out" filter="fade">
                                      <p:cBhvr>
                                        <p:cTn id="66" dur="500"/>
                                        <p:tgtEl>
                                          <p:spTgt spid="3"/>
                                        </p:tgtEl>
                                      </p:cBhvr>
                                    </p:animEffect>
                                    <p:set>
                                      <p:cBhvr>
                                        <p:cTn id="67"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39" grpId="1" animBg="1"/>
      <p:bldP spid="40" grpId="0"/>
      <p:bldP spid="41" grpId="0" animBg="1"/>
      <p:bldP spid="41" grpId="1" animBg="1"/>
      <p:bldP spid="42" grpId="0"/>
      <p:bldP spid="23" grpId="0"/>
      <p:bldP spid="24" grpId="0"/>
      <p:bldP spid="25" grpId="0" animBg="1"/>
      <p:bldP spid="25" grpId="1" animBg="1"/>
      <p:bldP spid="26" grpId="0"/>
      <p:bldP spid="27" grpId="0" animBg="1"/>
      <p:bldP spid="27" grpId="1" animBg="1"/>
      <p:bldP spid="3" grpId="0" animBg="1"/>
      <p:bldP spid="3"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2DADDB5-6835-996F-0EB7-86D7B61ADC46}"/>
              </a:ext>
            </a:extLst>
          </p:cNvPr>
          <p:cNvSpPr/>
          <p:nvPr/>
        </p:nvSpPr>
        <p:spPr>
          <a:xfrm>
            <a:off x="1101768" y="279794"/>
            <a:ext cx="9368270" cy="923330"/>
          </a:xfrm>
          <a:prstGeom prst="rect">
            <a:avLst/>
          </a:prstGeom>
          <a:noFill/>
        </p:spPr>
        <p:txBody>
          <a:bodyPr wrap="none" lIns="91440" tIns="45720" rIns="91440" bIns="45720">
            <a:spAutoFit/>
          </a:bodyPr>
          <a:lstStyle/>
          <a:p>
            <a:pPr algn="ctr"/>
            <a:r>
              <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omic Sans MS" panose="030F0702030302020204" pitchFamily="66" charset="0"/>
              </a:rPr>
              <a:t>Academic Readiness for Y6</a:t>
            </a:r>
          </a:p>
        </p:txBody>
      </p:sp>
      <p:sp>
        <p:nvSpPr>
          <p:cNvPr id="3" name="TextBox 2">
            <a:extLst>
              <a:ext uri="{FF2B5EF4-FFF2-40B4-BE49-F238E27FC236}">
                <a16:creationId xmlns:a16="http://schemas.microsoft.com/office/drawing/2014/main" id="{43EF24B5-2251-5B1A-B25E-273DE3B172DB}"/>
              </a:ext>
            </a:extLst>
          </p:cNvPr>
          <p:cNvSpPr txBox="1"/>
          <p:nvPr/>
        </p:nvSpPr>
        <p:spPr>
          <a:xfrm>
            <a:off x="4065972" y="1487973"/>
            <a:ext cx="4278807" cy="4247317"/>
          </a:xfrm>
          <a:custGeom>
            <a:avLst/>
            <a:gdLst>
              <a:gd name="connsiteX0" fmla="*/ 0 w 4278807"/>
              <a:gd name="connsiteY0" fmla="*/ 0 h 4247317"/>
              <a:gd name="connsiteX1" fmla="*/ 696834 w 4278807"/>
              <a:gd name="connsiteY1" fmla="*/ 0 h 4247317"/>
              <a:gd name="connsiteX2" fmla="*/ 1179728 w 4278807"/>
              <a:gd name="connsiteY2" fmla="*/ 0 h 4247317"/>
              <a:gd name="connsiteX3" fmla="*/ 1705410 w 4278807"/>
              <a:gd name="connsiteY3" fmla="*/ 0 h 4247317"/>
              <a:gd name="connsiteX4" fmla="*/ 2359456 w 4278807"/>
              <a:gd name="connsiteY4" fmla="*/ 0 h 4247317"/>
              <a:gd name="connsiteX5" fmla="*/ 2885138 w 4278807"/>
              <a:gd name="connsiteY5" fmla="*/ 0 h 4247317"/>
              <a:gd name="connsiteX6" fmla="*/ 3368032 w 4278807"/>
              <a:gd name="connsiteY6" fmla="*/ 0 h 4247317"/>
              <a:gd name="connsiteX7" fmla="*/ 4278807 w 4278807"/>
              <a:gd name="connsiteY7" fmla="*/ 0 h 4247317"/>
              <a:gd name="connsiteX8" fmla="*/ 4278807 w 4278807"/>
              <a:gd name="connsiteY8" fmla="*/ 479340 h 4247317"/>
              <a:gd name="connsiteX9" fmla="*/ 4278807 w 4278807"/>
              <a:gd name="connsiteY9" fmla="*/ 1171046 h 4247317"/>
              <a:gd name="connsiteX10" fmla="*/ 4278807 w 4278807"/>
              <a:gd name="connsiteY10" fmla="*/ 1777806 h 4247317"/>
              <a:gd name="connsiteX11" fmla="*/ 4278807 w 4278807"/>
              <a:gd name="connsiteY11" fmla="*/ 2299619 h 4247317"/>
              <a:gd name="connsiteX12" fmla="*/ 4278807 w 4278807"/>
              <a:gd name="connsiteY12" fmla="*/ 2778959 h 4247317"/>
              <a:gd name="connsiteX13" fmla="*/ 4278807 w 4278807"/>
              <a:gd name="connsiteY13" fmla="*/ 3300772 h 4247317"/>
              <a:gd name="connsiteX14" fmla="*/ 4278807 w 4278807"/>
              <a:gd name="connsiteY14" fmla="*/ 4247317 h 4247317"/>
              <a:gd name="connsiteX15" fmla="*/ 3710337 w 4278807"/>
              <a:gd name="connsiteY15" fmla="*/ 4247317 h 4247317"/>
              <a:gd name="connsiteX16" fmla="*/ 3056291 w 4278807"/>
              <a:gd name="connsiteY16" fmla="*/ 4247317 h 4247317"/>
              <a:gd name="connsiteX17" fmla="*/ 2573397 w 4278807"/>
              <a:gd name="connsiteY17" fmla="*/ 4247317 h 4247317"/>
              <a:gd name="connsiteX18" fmla="*/ 2004927 w 4278807"/>
              <a:gd name="connsiteY18" fmla="*/ 4247317 h 4247317"/>
              <a:gd name="connsiteX19" fmla="*/ 1522033 w 4278807"/>
              <a:gd name="connsiteY19" fmla="*/ 4247317 h 4247317"/>
              <a:gd name="connsiteX20" fmla="*/ 825198 w 4278807"/>
              <a:gd name="connsiteY20" fmla="*/ 4247317 h 4247317"/>
              <a:gd name="connsiteX21" fmla="*/ 0 w 4278807"/>
              <a:gd name="connsiteY21" fmla="*/ 4247317 h 4247317"/>
              <a:gd name="connsiteX22" fmla="*/ 0 w 4278807"/>
              <a:gd name="connsiteY22" fmla="*/ 3555611 h 4247317"/>
              <a:gd name="connsiteX23" fmla="*/ 0 w 4278807"/>
              <a:gd name="connsiteY23" fmla="*/ 2948852 h 4247317"/>
              <a:gd name="connsiteX24" fmla="*/ 0 w 4278807"/>
              <a:gd name="connsiteY24" fmla="*/ 2299619 h 4247317"/>
              <a:gd name="connsiteX25" fmla="*/ 0 w 4278807"/>
              <a:gd name="connsiteY25" fmla="*/ 1777806 h 4247317"/>
              <a:gd name="connsiteX26" fmla="*/ 0 w 4278807"/>
              <a:gd name="connsiteY26" fmla="*/ 1128573 h 4247317"/>
              <a:gd name="connsiteX27" fmla="*/ 0 w 4278807"/>
              <a:gd name="connsiteY27" fmla="*/ 606760 h 4247317"/>
              <a:gd name="connsiteX28" fmla="*/ 0 w 4278807"/>
              <a:gd name="connsiteY28" fmla="*/ 0 h 4247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278807" h="4247317" extrusionOk="0">
                <a:moveTo>
                  <a:pt x="0" y="0"/>
                </a:moveTo>
                <a:cubicBezTo>
                  <a:pt x="247460" y="33133"/>
                  <a:pt x="469979" y="-12659"/>
                  <a:pt x="696834" y="0"/>
                </a:cubicBezTo>
                <a:cubicBezTo>
                  <a:pt x="923689" y="12659"/>
                  <a:pt x="1006299" y="23918"/>
                  <a:pt x="1179728" y="0"/>
                </a:cubicBezTo>
                <a:cubicBezTo>
                  <a:pt x="1353157" y="-23918"/>
                  <a:pt x="1537274" y="17386"/>
                  <a:pt x="1705410" y="0"/>
                </a:cubicBezTo>
                <a:cubicBezTo>
                  <a:pt x="1873546" y="-17386"/>
                  <a:pt x="2142271" y="15595"/>
                  <a:pt x="2359456" y="0"/>
                </a:cubicBezTo>
                <a:cubicBezTo>
                  <a:pt x="2576641" y="-15595"/>
                  <a:pt x="2669152" y="-19269"/>
                  <a:pt x="2885138" y="0"/>
                </a:cubicBezTo>
                <a:cubicBezTo>
                  <a:pt x="3101124" y="19269"/>
                  <a:pt x="3163246" y="-7417"/>
                  <a:pt x="3368032" y="0"/>
                </a:cubicBezTo>
                <a:cubicBezTo>
                  <a:pt x="3572818" y="7417"/>
                  <a:pt x="3860176" y="-32046"/>
                  <a:pt x="4278807" y="0"/>
                </a:cubicBezTo>
                <a:cubicBezTo>
                  <a:pt x="4296156" y="223898"/>
                  <a:pt x="4282771" y="330424"/>
                  <a:pt x="4278807" y="479340"/>
                </a:cubicBezTo>
                <a:cubicBezTo>
                  <a:pt x="4274843" y="628256"/>
                  <a:pt x="4298756" y="883822"/>
                  <a:pt x="4278807" y="1171046"/>
                </a:cubicBezTo>
                <a:cubicBezTo>
                  <a:pt x="4258858" y="1458270"/>
                  <a:pt x="4249347" y="1620855"/>
                  <a:pt x="4278807" y="1777806"/>
                </a:cubicBezTo>
                <a:cubicBezTo>
                  <a:pt x="4308267" y="1934757"/>
                  <a:pt x="4288647" y="2077050"/>
                  <a:pt x="4278807" y="2299619"/>
                </a:cubicBezTo>
                <a:cubicBezTo>
                  <a:pt x="4268967" y="2522188"/>
                  <a:pt x="4256249" y="2618202"/>
                  <a:pt x="4278807" y="2778959"/>
                </a:cubicBezTo>
                <a:cubicBezTo>
                  <a:pt x="4301365" y="2939716"/>
                  <a:pt x="4278293" y="3109021"/>
                  <a:pt x="4278807" y="3300772"/>
                </a:cubicBezTo>
                <a:cubicBezTo>
                  <a:pt x="4279321" y="3492523"/>
                  <a:pt x="4267726" y="3885521"/>
                  <a:pt x="4278807" y="4247317"/>
                </a:cubicBezTo>
                <a:cubicBezTo>
                  <a:pt x="4156095" y="4225122"/>
                  <a:pt x="3834832" y="4242139"/>
                  <a:pt x="3710337" y="4247317"/>
                </a:cubicBezTo>
                <a:cubicBezTo>
                  <a:pt x="3585842" y="4252496"/>
                  <a:pt x="3219551" y="4237146"/>
                  <a:pt x="3056291" y="4247317"/>
                </a:cubicBezTo>
                <a:cubicBezTo>
                  <a:pt x="2893031" y="4257488"/>
                  <a:pt x="2755637" y="4267862"/>
                  <a:pt x="2573397" y="4247317"/>
                </a:cubicBezTo>
                <a:cubicBezTo>
                  <a:pt x="2391157" y="4226772"/>
                  <a:pt x="2243075" y="4233844"/>
                  <a:pt x="2004927" y="4247317"/>
                </a:cubicBezTo>
                <a:cubicBezTo>
                  <a:pt x="1766779" y="4260791"/>
                  <a:pt x="1679897" y="4252583"/>
                  <a:pt x="1522033" y="4247317"/>
                </a:cubicBezTo>
                <a:cubicBezTo>
                  <a:pt x="1364169" y="4242051"/>
                  <a:pt x="1110287" y="4263199"/>
                  <a:pt x="825198" y="4247317"/>
                </a:cubicBezTo>
                <a:cubicBezTo>
                  <a:pt x="540109" y="4231435"/>
                  <a:pt x="340148" y="4243189"/>
                  <a:pt x="0" y="4247317"/>
                </a:cubicBezTo>
                <a:cubicBezTo>
                  <a:pt x="23311" y="4056131"/>
                  <a:pt x="-60" y="3700027"/>
                  <a:pt x="0" y="3555611"/>
                </a:cubicBezTo>
                <a:cubicBezTo>
                  <a:pt x="60" y="3411195"/>
                  <a:pt x="8002" y="3231346"/>
                  <a:pt x="0" y="2948852"/>
                </a:cubicBezTo>
                <a:cubicBezTo>
                  <a:pt x="-8002" y="2666358"/>
                  <a:pt x="9549" y="2574785"/>
                  <a:pt x="0" y="2299619"/>
                </a:cubicBezTo>
                <a:cubicBezTo>
                  <a:pt x="-9549" y="2024453"/>
                  <a:pt x="-15186" y="1986148"/>
                  <a:pt x="0" y="1777806"/>
                </a:cubicBezTo>
                <a:cubicBezTo>
                  <a:pt x="15186" y="1569464"/>
                  <a:pt x="-4749" y="1357340"/>
                  <a:pt x="0" y="1128573"/>
                </a:cubicBezTo>
                <a:cubicBezTo>
                  <a:pt x="4749" y="899806"/>
                  <a:pt x="-6794" y="728303"/>
                  <a:pt x="0" y="606760"/>
                </a:cubicBezTo>
                <a:cubicBezTo>
                  <a:pt x="6794" y="485217"/>
                  <a:pt x="18949" y="187988"/>
                  <a:pt x="0" y="0"/>
                </a:cubicBezTo>
                <a:close/>
              </a:path>
            </a:pathLst>
          </a:custGeom>
          <a:noFill/>
          <a:ln>
            <a:solidFill>
              <a:schemeClr val="tx1"/>
            </a:solidFill>
            <a:extLst>
              <a:ext uri="{C807C97D-BFC1-408E-A445-0C87EB9F89A2}">
                <ask:lineSketchStyleProps xmlns:ask="http://schemas.microsoft.com/office/drawing/2018/sketchyshapes" sd="1496512970">
                  <a:prstGeom prst="rect">
                    <a:avLst/>
                  </a:prstGeom>
                  <ask:type>
                    <ask:lineSketchFreehand/>
                  </ask:type>
                </ask:lineSketchStyleProps>
              </a:ext>
            </a:extLst>
          </a:ln>
        </p:spPr>
        <p:txBody>
          <a:bodyPr wrap="square" rtlCol="0">
            <a:spAutoFit/>
          </a:bodyPr>
          <a:lstStyle/>
          <a:p>
            <a:pPr algn="ctr"/>
            <a:r>
              <a:rPr lang="en-GB" b="1" u="sng" dirty="0">
                <a:highlight>
                  <a:srgbClr val="FFFF00"/>
                </a:highlight>
                <a:latin typeface="Comic Sans MS" panose="030F0702030302020204" pitchFamily="66" charset="0"/>
              </a:rPr>
              <a:t>Science</a:t>
            </a:r>
          </a:p>
          <a:p>
            <a:endParaRPr lang="en-GB" dirty="0">
              <a:latin typeface="Comic Sans MS" panose="030F0702030302020204" pitchFamily="66" charset="0"/>
            </a:endParaRPr>
          </a:p>
          <a:p>
            <a:r>
              <a:rPr lang="en-GB" dirty="0">
                <a:latin typeface="Comic Sans MS" panose="030F0702030302020204" pitchFamily="66" charset="0"/>
              </a:rPr>
              <a:t>To be successful in science in Y6, your child needs to: </a:t>
            </a:r>
          </a:p>
          <a:p>
            <a:endParaRPr lang="en-GB" dirty="0">
              <a:latin typeface="Comic Sans MS" panose="030F0702030302020204" pitchFamily="66" charset="0"/>
            </a:endParaRPr>
          </a:p>
          <a:p>
            <a:pPr marL="285750" indent="-285750">
              <a:buFont typeface="Wingdings" panose="05000000000000000000" pitchFamily="2" charset="2"/>
              <a:buChar char="v"/>
            </a:pPr>
            <a:r>
              <a:rPr lang="en-GB" dirty="0">
                <a:latin typeface="Comic Sans MS" panose="030F0702030302020204" pitchFamily="66" charset="0"/>
              </a:rPr>
              <a:t>Have a basic understanding of scientific concepts studied so far.</a:t>
            </a:r>
          </a:p>
          <a:p>
            <a:endParaRPr lang="en-GB" dirty="0">
              <a:latin typeface="Comic Sans MS" panose="030F0702030302020204" pitchFamily="66" charset="0"/>
            </a:endParaRPr>
          </a:p>
          <a:p>
            <a:pPr marL="285750" indent="-285750">
              <a:buFont typeface="Wingdings" panose="05000000000000000000" pitchFamily="2" charset="2"/>
              <a:buChar char="v"/>
            </a:pPr>
            <a:r>
              <a:rPr lang="en-GB" dirty="0">
                <a:latin typeface="Comic Sans MS" panose="030F0702030302020204" pitchFamily="66" charset="0"/>
              </a:rPr>
              <a:t>Be able to conduct simple experiments.</a:t>
            </a:r>
          </a:p>
          <a:p>
            <a:pPr marL="285750" indent="-285750">
              <a:buFont typeface="Wingdings" panose="05000000000000000000" pitchFamily="2" charset="2"/>
              <a:buChar char="v"/>
            </a:pPr>
            <a:endParaRPr lang="en-GB" dirty="0">
              <a:latin typeface="Comic Sans MS" panose="030F0702030302020204" pitchFamily="66" charset="0"/>
            </a:endParaRPr>
          </a:p>
          <a:p>
            <a:endParaRPr lang="en-GB" dirty="0">
              <a:latin typeface="Comic Sans MS" panose="030F0702030302020204" pitchFamily="66" charset="0"/>
            </a:endParaRPr>
          </a:p>
          <a:p>
            <a:pPr marL="285750" indent="-285750">
              <a:buFont typeface="Wingdings" panose="05000000000000000000" pitchFamily="2" charset="2"/>
              <a:buChar char="v"/>
            </a:pPr>
            <a:r>
              <a:rPr lang="en-GB" dirty="0">
                <a:latin typeface="Comic Sans MS" panose="030F0702030302020204" pitchFamily="66" charset="0"/>
              </a:rPr>
              <a:t>Know that results need to be accurate and use them to prove or disprove a theory.</a:t>
            </a:r>
          </a:p>
        </p:txBody>
      </p:sp>
      <p:pic>
        <p:nvPicPr>
          <p:cNvPr id="4" name="Picture 3">
            <a:extLst>
              <a:ext uri="{FF2B5EF4-FFF2-40B4-BE49-F238E27FC236}">
                <a16:creationId xmlns:a16="http://schemas.microsoft.com/office/drawing/2014/main" id="{8CA9C7D4-049D-79E6-E86D-DBDEDCD2ECF7}"/>
              </a:ext>
            </a:extLst>
          </p:cNvPr>
          <p:cNvPicPr>
            <a:picLocks noChangeAspect="1"/>
          </p:cNvPicPr>
          <p:nvPr/>
        </p:nvPicPr>
        <p:blipFill>
          <a:blip r:embed="rId2"/>
          <a:stretch>
            <a:fillRect/>
          </a:stretch>
        </p:blipFill>
        <p:spPr>
          <a:xfrm>
            <a:off x="281264" y="4660777"/>
            <a:ext cx="3741729" cy="1900561"/>
          </a:xfrm>
          <a:prstGeom prst="rect">
            <a:avLst/>
          </a:prstGeom>
        </p:spPr>
      </p:pic>
      <p:pic>
        <p:nvPicPr>
          <p:cNvPr id="5" name="Picture 4">
            <a:extLst>
              <a:ext uri="{FF2B5EF4-FFF2-40B4-BE49-F238E27FC236}">
                <a16:creationId xmlns:a16="http://schemas.microsoft.com/office/drawing/2014/main" id="{49DFB6CF-BDB4-BD97-1617-508559942618}"/>
              </a:ext>
            </a:extLst>
          </p:cNvPr>
          <p:cNvPicPr>
            <a:picLocks noChangeAspect="1"/>
          </p:cNvPicPr>
          <p:nvPr/>
        </p:nvPicPr>
        <p:blipFill>
          <a:blip r:embed="rId3"/>
          <a:stretch>
            <a:fillRect/>
          </a:stretch>
        </p:blipFill>
        <p:spPr>
          <a:xfrm>
            <a:off x="8471374" y="1214529"/>
            <a:ext cx="3380038" cy="1777246"/>
          </a:xfrm>
          <a:prstGeom prst="rect">
            <a:avLst/>
          </a:prstGeom>
        </p:spPr>
      </p:pic>
      <p:sp>
        <p:nvSpPr>
          <p:cNvPr id="6" name="TextBox 5">
            <a:extLst>
              <a:ext uri="{FF2B5EF4-FFF2-40B4-BE49-F238E27FC236}">
                <a16:creationId xmlns:a16="http://schemas.microsoft.com/office/drawing/2014/main" id="{FC4A6B62-9632-ADF6-A9B4-24E03496C900}"/>
              </a:ext>
            </a:extLst>
          </p:cNvPr>
          <p:cNvSpPr txBox="1"/>
          <p:nvPr/>
        </p:nvSpPr>
        <p:spPr>
          <a:xfrm>
            <a:off x="8238565" y="6020139"/>
            <a:ext cx="3953435" cy="369332"/>
          </a:xfrm>
          <a:prstGeom prst="rect">
            <a:avLst/>
          </a:prstGeom>
          <a:noFill/>
        </p:spPr>
        <p:txBody>
          <a:bodyPr wrap="square" rtlCol="0">
            <a:spAutoFit/>
          </a:bodyPr>
          <a:lstStyle/>
          <a:p>
            <a:r>
              <a:rPr lang="en-GB" dirty="0"/>
              <a:t>Let’s try some Y6 science questions…</a:t>
            </a:r>
          </a:p>
        </p:txBody>
      </p:sp>
    </p:spTree>
    <p:extLst>
      <p:ext uri="{BB962C8B-B14F-4D97-AF65-F5344CB8AC3E}">
        <p14:creationId xmlns:p14="http://schemas.microsoft.com/office/powerpoint/2010/main" val="11711577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game&#10;&#10;Description automatically generated">
            <a:extLst>
              <a:ext uri="{FF2B5EF4-FFF2-40B4-BE49-F238E27FC236}">
                <a16:creationId xmlns:a16="http://schemas.microsoft.com/office/drawing/2014/main" id="{11F46AC3-38D0-4766-7DB8-5D8D270831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460" y="171141"/>
            <a:ext cx="4646992" cy="4001368"/>
          </a:xfrm>
          <a:prstGeom prst="rect">
            <a:avLst/>
          </a:prstGeom>
          <a:ln w="12700">
            <a:solidFill>
              <a:schemeClr val="tx1"/>
            </a:solidFill>
          </a:ln>
        </p:spPr>
      </p:pic>
      <p:pic>
        <p:nvPicPr>
          <p:cNvPr id="5" name="Picture 4" descr="A test with a box&#10;&#10;Description automatically generated with low confidence">
            <a:extLst>
              <a:ext uri="{FF2B5EF4-FFF2-40B4-BE49-F238E27FC236}">
                <a16:creationId xmlns:a16="http://schemas.microsoft.com/office/drawing/2014/main" id="{A5DD0284-6B45-C51B-3B8A-6FFF6DAE12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309" y="4251583"/>
            <a:ext cx="4643021" cy="2451058"/>
          </a:xfrm>
          <a:prstGeom prst="rect">
            <a:avLst/>
          </a:prstGeom>
          <a:ln w="12700">
            <a:solidFill>
              <a:schemeClr val="tx1"/>
            </a:solidFill>
          </a:ln>
        </p:spPr>
      </p:pic>
      <p:pic>
        <p:nvPicPr>
          <p:cNvPr id="7" name="Picture 6" descr="A screenshot of a math test&#10;&#10;Description automatically generated">
            <a:extLst>
              <a:ext uri="{FF2B5EF4-FFF2-40B4-BE49-F238E27FC236}">
                <a16:creationId xmlns:a16="http://schemas.microsoft.com/office/drawing/2014/main" id="{A0E7288B-DAD9-BC4C-ED08-8EBE6EA60C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20718" y="1145220"/>
            <a:ext cx="5501730" cy="4541927"/>
          </a:xfrm>
          <a:prstGeom prst="rect">
            <a:avLst/>
          </a:prstGeom>
          <a:ln w="19050">
            <a:solidFill>
              <a:schemeClr val="tx1"/>
            </a:solidFill>
          </a:ln>
        </p:spPr>
      </p:pic>
    </p:spTree>
    <p:extLst>
      <p:ext uri="{BB962C8B-B14F-4D97-AF65-F5344CB8AC3E}">
        <p14:creationId xmlns:p14="http://schemas.microsoft.com/office/powerpoint/2010/main" val="21651151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game&#10;&#10;Description automatically generated">
            <a:extLst>
              <a:ext uri="{FF2B5EF4-FFF2-40B4-BE49-F238E27FC236}">
                <a16:creationId xmlns:a16="http://schemas.microsoft.com/office/drawing/2014/main" id="{11F46AC3-38D0-4766-7DB8-5D8D270831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6949" y="91242"/>
            <a:ext cx="4646992" cy="4001368"/>
          </a:xfrm>
          <a:prstGeom prst="rect">
            <a:avLst/>
          </a:prstGeom>
          <a:ln w="12700">
            <a:solidFill>
              <a:schemeClr val="tx1"/>
            </a:solidFill>
          </a:ln>
        </p:spPr>
      </p:pic>
      <p:pic>
        <p:nvPicPr>
          <p:cNvPr id="5" name="Picture 4" descr="A test with a box&#10;&#10;Description automatically generated with low confidence">
            <a:extLst>
              <a:ext uri="{FF2B5EF4-FFF2-40B4-BE49-F238E27FC236}">
                <a16:creationId xmlns:a16="http://schemas.microsoft.com/office/drawing/2014/main" id="{A5DD0284-6B45-C51B-3B8A-6FFF6DAE12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309" y="4251583"/>
            <a:ext cx="4643021" cy="2451058"/>
          </a:xfrm>
          <a:prstGeom prst="rect">
            <a:avLst/>
          </a:prstGeom>
          <a:ln w="12700">
            <a:solidFill>
              <a:schemeClr val="tx1"/>
            </a:solidFill>
          </a:ln>
        </p:spPr>
      </p:pic>
      <p:pic>
        <p:nvPicPr>
          <p:cNvPr id="7" name="Picture 6" descr="A screenshot of a math test&#10;&#10;Description automatically generated">
            <a:extLst>
              <a:ext uri="{FF2B5EF4-FFF2-40B4-BE49-F238E27FC236}">
                <a16:creationId xmlns:a16="http://schemas.microsoft.com/office/drawing/2014/main" id="{A0E7288B-DAD9-BC4C-ED08-8EBE6EA60C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20718" y="1145220"/>
            <a:ext cx="5501730" cy="4541927"/>
          </a:xfrm>
          <a:prstGeom prst="rect">
            <a:avLst/>
          </a:prstGeom>
          <a:ln w="19050">
            <a:solidFill>
              <a:schemeClr val="tx1"/>
            </a:solidFill>
          </a:ln>
        </p:spPr>
      </p:pic>
      <p:sp>
        <p:nvSpPr>
          <p:cNvPr id="2" name="TextBox 1">
            <a:extLst>
              <a:ext uri="{FF2B5EF4-FFF2-40B4-BE49-F238E27FC236}">
                <a16:creationId xmlns:a16="http://schemas.microsoft.com/office/drawing/2014/main" id="{9925A32D-A97F-24B2-72C3-D48C6F7789B3}"/>
              </a:ext>
            </a:extLst>
          </p:cNvPr>
          <p:cNvSpPr txBox="1"/>
          <p:nvPr/>
        </p:nvSpPr>
        <p:spPr>
          <a:xfrm>
            <a:off x="1038687" y="3595456"/>
            <a:ext cx="2785168" cy="369332"/>
          </a:xfrm>
          <a:prstGeom prst="rect">
            <a:avLst/>
          </a:prstGeom>
          <a:noFill/>
        </p:spPr>
        <p:txBody>
          <a:bodyPr wrap="square" rtlCol="0">
            <a:spAutoFit/>
          </a:bodyPr>
          <a:lstStyle/>
          <a:p>
            <a:r>
              <a:rPr lang="en-GB" dirty="0">
                <a:highlight>
                  <a:srgbClr val="FFFF00"/>
                </a:highlight>
              </a:rPr>
              <a:t>Sun or sunlight</a:t>
            </a:r>
          </a:p>
        </p:txBody>
      </p:sp>
      <p:sp>
        <p:nvSpPr>
          <p:cNvPr id="4" name="Star: 4 Points 3">
            <a:extLst>
              <a:ext uri="{FF2B5EF4-FFF2-40B4-BE49-F238E27FC236}">
                <a16:creationId xmlns:a16="http://schemas.microsoft.com/office/drawing/2014/main" id="{C48FEB5E-1AAF-6244-E8B5-AF575B94B0FB}"/>
              </a:ext>
            </a:extLst>
          </p:cNvPr>
          <p:cNvSpPr/>
          <p:nvPr/>
        </p:nvSpPr>
        <p:spPr>
          <a:xfrm>
            <a:off x="1677880" y="5584054"/>
            <a:ext cx="257452" cy="275208"/>
          </a:xfrm>
          <a:prstGeom prst="star4">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DEE98E4B-D5CA-16AC-4E52-F076306B3D09}"/>
              </a:ext>
            </a:extLst>
          </p:cNvPr>
          <p:cNvSpPr txBox="1"/>
          <p:nvPr/>
        </p:nvSpPr>
        <p:spPr>
          <a:xfrm>
            <a:off x="6622742" y="5175682"/>
            <a:ext cx="3664258" cy="369332"/>
          </a:xfrm>
          <a:prstGeom prst="rect">
            <a:avLst/>
          </a:prstGeom>
          <a:noFill/>
        </p:spPr>
        <p:txBody>
          <a:bodyPr wrap="square" rtlCol="0">
            <a:spAutoFit/>
          </a:bodyPr>
          <a:lstStyle/>
          <a:p>
            <a:r>
              <a:rPr lang="en-GB" dirty="0">
                <a:highlight>
                  <a:srgbClr val="FFFF00"/>
                </a:highlight>
              </a:rPr>
              <a:t>The shadow got shorter</a:t>
            </a:r>
            <a:r>
              <a:rPr lang="en-GB" dirty="0"/>
              <a:t>.</a:t>
            </a:r>
          </a:p>
        </p:txBody>
      </p:sp>
    </p:spTree>
    <p:extLst>
      <p:ext uri="{BB962C8B-B14F-4D97-AF65-F5344CB8AC3E}">
        <p14:creationId xmlns:p14="http://schemas.microsoft.com/office/powerpoint/2010/main" val="23796567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aph with a line&#10;&#10;Description automatically generated">
            <a:extLst>
              <a:ext uri="{FF2B5EF4-FFF2-40B4-BE49-F238E27FC236}">
                <a16:creationId xmlns:a16="http://schemas.microsoft.com/office/drawing/2014/main" id="{364262AE-32B1-E3E5-AE66-6559D28296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048" y="239697"/>
            <a:ext cx="7907286" cy="6453232"/>
          </a:xfrm>
          <a:prstGeom prst="rect">
            <a:avLst/>
          </a:prstGeom>
          <a:ln w="12700">
            <a:solidFill>
              <a:schemeClr val="tx1"/>
            </a:solidFill>
          </a:ln>
        </p:spPr>
      </p:pic>
    </p:spTree>
    <p:extLst>
      <p:ext uri="{BB962C8B-B14F-4D97-AF65-F5344CB8AC3E}">
        <p14:creationId xmlns:p14="http://schemas.microsoft.com/office/powerpoint/2010/main" val="26057665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aph with a line&#10;&#10;Description automatically generated">
            <a:extLst>
              <a:ext uri="{FF2B5EF4-FFF2-40B4-BE49-F238E27FC236}">
                <a16:creationId xmlns:a16="http://schemas.microsoft.com/office/drawing/2014/main" id="{364262AE-32B1-E3E5-AE66-6559D28296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048" y="239697"/>
            <a:ext cx="7907286" cy="6453232"/>
          </a:xfrm>
          <a:prstGeom prst="rect">
            <a:avLst/>
          </a:prstGeom>
          <a:ln w="12700">
            <a:solidFill>
              <a:schemeClr val="tx1"/>
            </a:solidFill>
          </a:ln>
        </p:spPr>
      </p:pic>
      <p:pic>
        <p:nvPicPr>
          <p:cNvPr id="4" name="Picture 3" descr="A graph of time and minimum&#10;&#10;Description automatically generated">
            <a:extLst>
              <a:ext uri="{FF2B5EF4-FFF2-40B4-BE49-F238E27FC236}">
                <a16:creationId xmlns:a16="http://schemas.microsoft.com/office/drawing/2014/main" id="{1454B94B-AA9F-0D90-CC03-DAD1F37D4EDF}"/>
              </a:ext>
            </a:extLst>
          </p:cNvPr>
          <p:cNvPicPr>
            <a:picLocks noChangeAspect="1"/>
          </p:cNvPicPr>
          <p:nvPr/>
        </p:nvPicPr>
        <p:blipFill rotWithShape="1">
          <a:blip r:embed="rId3">
            <a:extLst>
              <a:ext uri="{28A0092B-C50C-407E-A947-70E740481C1C}">
                <a14:useLocalDpi xmlns:a14="http://schemas.microsoft.com/office/drawing/2010/main" val="0"/>
              </a:ext>
            </a:extLst>
          </a:blip>
          <a:srcRect t="4838" r="2498" b="2639"/>
          <a:stretch/>
        </p:blipFill>
        <p:spPr>
          <a:xfrm>
            <a:off x="8069226" y="639193"/>
            <a:ext cx="4042875" cy="5601809"/>
          </a:xfrm>
          <a:prstGeom prst="rect">
            <a:avLst/>
          </a:prstGeom>
          <a:ln w="76200">
            <a:solidFill>
              <a:schemeClr val="tx1"/>
            </a:solidFill>
          </a:ln>
        </p:spPr>
      </p:pic>
    </p:spTree>
    <p:extLst>
      <p:ext uri="{BB962C8B-B14F-4D97-AF65-F5344CB8AC3E}">
        <p14:creationId xmlns:p14="http://schemas.microsoft.com/office/powerpoint/2010/main" val="37622921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AADBD8D-3BA9-12E9-70B6-D35CCEF217E7}"/>
              </a:ext>
            </a:extLst>
          </p:cNvPr>
          <p:cNvSpPr/>
          <p:nvPr/>
        </p:nvSpPr>
        <p:spPr>
          <a:xfrm>
            <a:off x="448969" y="161992"/>
            <a:ext cx="10974479" cy="707886"/>
          </a:xfrm>
          <a:prstGeom prst="rect">
            <a:avLst/>
          </a:prstGeom>
          <a:noFill/>
        </p:spPr>
        <p:txBody>
          <a:bodyPr wrap="none" lIns="91440" tIns="45720" rIns="91440" bIns="45720">
            <a:spAutoFit/>
          </a:bodyPr>
          <a:lstStyle/>
          <a:p>
            <a:pPr algn="ctr"/>
            <a:r>
              <a:rPr lang="en-US" sz="4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omic Sans MS" panose="030F0702030302020204" pitchFamily="66" charset="0"/>
              </a:rPr>
              <a:t>The Ready For Y6 Summer Holiday Project</a:t>
            </a:r>
          </a:p>
        </p:txBody>
      </p:sp>
      <p:sp>
        <p:nvSpPr>
          <p:cNvPr id="3" name="TextBox 2">
            <a:extLst>
              <a:ext uri="{FF2B5EF4-FFF2-40B4-BE49-F238E27FC236}">
                <a16:creationId xmlns:a16="http://schemas.microsoft.com/office/drawing/2014/main" id="{F30EBF37-6638-F4C7-AF97-0F214121055B}"/>
              </a:ext>
            </a:extLst>
          </p:cNvPr>
          <p:cNvSpPr txBox="1"/>
          <p:nvPr/>
        </p:nvSpPr>
        <p:spPr>
          <a:xfrm>
            <a:off x="266330" y="816745"/>
            <a:ext cx="11665258" cy="923330"/>
          </a:xfrm>
          <a:prstGeom prst="rect">
            <a:avLst/>
          </a:prstGeom>
          <a:noFill/>
        </p:spPr>
        <p:txBody>
          <a:bodyPr wrap="square" rtlCol="0">
            <a:spAutoFit/>
          </a:bodyPr>
          <a:lstStyle/>
          <a:p>
            <a:r>
              <a:rPr lang="en-GB" dirty="0">
                <a:latin typeface="Comic Sans MS" panose="030F0702030302020204" pitchFamily="66" charset="0"/>
              </a:rPr>
              <a:t>The aim of the project is for your child to think about what they would like to do in the future and identify the skills and attitudes they need to develop to make it a reality. Research says that </a:t>
            </a:r>
            <a:r>
              <a:rPr lang="en-GB" b="0" i="0" dirty="0">
                <a:solidFill>
                  <a:srgbClr val="000000"/>
                </a:solidFill>
                <a:effectLst/>
                <a:highlight>
                  <a:srgbClr val="FFFFFF"/>
                </a:highlight>
                <a:latin typeface="Comic Sans MS" panose="030F0702030302020204" pitchFamily="66" charset="0"/>
              </a:rPr>
              <a:t>young people need a combination of aspiration, knowledge and attainment to fulfil their ambitions.</a:t>
            </a:r>
            <a:endParaRPr lang="en-GB" dirty="0">
              <a:latin typeface="Comic Sans MS" panose="030F0702030302020204" pitchFamily="66" charset="0"/>
            </a:endParaRPr>
          </a:p>
        </p:txBody>
      </p:sp>
      <p:sp>
        <p:nvSpPr>
          <p:cNvPr id="5" name="TextBox 4">
            <a:extLst>
              <a:ext uri="{FF2B5EF4-FFF2-40B4-BE49-F238E27FC236}">
                <a16:creationId xmlns:a16="http://schemas.microsoft.com/office/drawing/2014/main" id="{1A7C7C17-D6E9-4483-DBBE-C36C99189461}"/>
              </a:ext>
            </a:extLst>
          </p:cNvPr>
          <p:cNvSpPr txBox="1"/>
          <p:nvPr/>
        </p:nvSpPr>
        <p:spPr>
          <a:xfrm>
            <a:off x="277427" y="2584232"/>
            <a:ext cx="6094520" cy="1477328"/>
          </a:xfrm>
          <a:prstGeom prst="rect">
            <a:avLst/>
          </a:prstGeom>
          <a:noFill/>
        </p:spPr>
        <p:txBody>
          <a:bodyPr wrap="square">
            <a:spAutoFit/>
          </a:bodyPr>
          <a:lstStyle/>
          <a:p>
            <a:r>
              <a:rPr lang="en-GB" b="0" i="0" dirty="0">
                <a:solidFill>
                  <a:srgbClr val="4A4D4A"/>
                </a:solidFill>
                <a:effectLst/>
                <a:highlight>
                  <a:srgbClr val="FFFFFF"/>
                </a:highlight>
                <a:latin typeface="Comic Sans MS" panose="030F0702030302020204" pitchFamily="66" charset="0"/>
              </a:rPr>
              <a:t>Ambitious individuals exhibit a sense of purpose, pushing them to take initiative and strive for excellence. Nurturing ambition can empower children to develop self-motivation, enabling them to overcome obstacles and remain focused on their aspirations.</a:t>
            </a:r>
            <a:endParaRPr lang="en-GB" dirty="0">
              <a:latin typeface="Comic Sans MS" panose="030F0702030302020204" pitchFamily="66" charset="0"/>
            </a:endParaRPr>
          </a:p>
        </p:txBody>
      </p:sp>
      <p:sp>
        <p:nvSpPr>
          <p:cNvPr id="7" name="TextBox 6">
            <a:extLst>
              <a:ext uri="{FF2B5EF4-FFF2-40B4-BE49-F238E27FC236}">
                <a16:creationId xmlns:a16="http://schemas.microsoft.com/office/drawing/2014/main" id="{20EB9827-1C89-E7D1-8F46-536446F1382A}"/>
              </a:ext>
            </a:extLst>
          </p:cNvPr>
          <p:cNvSpPr txBox="1"/>
          <p:nvPr/>
        </p:nvSpPr>
        <p:spPr>
          <a:xfrm>
            <a:off x="117629" y="4675819"/>
            <a:ext cx="6094520" cy="923330"/>
          </a:xfrm>
          <a:prstGeom prst="rect">
            <a:avLst/>
          </a:prstGeom>
          <a:noFill/>
        </p:spPr>
        <p:txBody>
          <a:bodyPr wrap="square">
            <a:spAutoFit/>
          </a:bodyPr>
          <a:lstStyle/>
          <a:p>
            <a:r>
              <a:rPr lang="en-GB" b="0" i="0" dirty="0">
                <a:solidFill>
                  <a:srgbClr val="4A4D4A"/>
                </a:solidFill>
                <a:effectLst/>
                <a:highlight>
                  <a:srgbClr val="FFFFFF"/>
                </a:highlight>
                <a:latin typeface="Comic Sans MS" panose="030F0702030302020204" pitchFamily="66" charset="0"/>
              </a:rPr>
              <a:t>By encouraging goal-setting behaviours, you help you child build a foundation of determination and resilience that will serve them in various aspects of life.</a:t>
            </a:r>
            <a:endParaRPr lang="en-GB" dirty="0">
              <a:latin typeface="Comic Sans MS" panose="030F0702030302020204" pitchFamily="66" charset="0"/>
            </a:endParaRPr>
          </a:p>
        </p:txBody>
      </p:sp>
      <p:sp>
        <p:nvSpPr>
          <p:cNvPr id="9" name="TextBox 8">
            <a:extLst>
              <a:ext uri="{FF2B5EF4-FFF2-40B4-BE49-F238E27FC236}">
                <a16:creationId xmlns:a16="http://schemas.microsoft.com/office/drawing/2014/main" id="{722615E4-2582-4E5E-4E67-5F970FF49863}"/>
              </a:ext>
            </a:extLst>
          </p:cNvPr>
          <p:cNvSpPr txBox="1"/>
          <p:nvPr/>
        </p:nvSpPr>
        <p:spPr>
          <a:xfrm>
            <a:off x="7333125" y="2126945"/>
            <a:ext cx="4472125" cy="2585323"/>
          </a:xfrm>
          <a:prstGeom prst="rect">
            <a:avLst/>
          </a:prstGeom>
          <a:noFill/>
        </p:spPr>
        <p:txBody>
          <a:bodyPr wrap="square">
            <a:spAutoFit/>
          </a:bodyPr>
          <a:lstStyle/>
          <a:p>
            <a:r>
              <a:rPr lang="en-GB" b="0" i="0" dirty="0">
                <a:solidFill>
                  <a:srgbClr val="4A4D4A"/>
                </a:solidFill>
                <a:effectLst/>
                <a:highlight>
                  <a:srgbClr val="FFFFFF"/>
                </a:highlight>
                <a:latin typeface="Comic Sans MS" panose="030F0702030302020204" pitchFamily="66" charset="0"/>
              </a:rPr>
              <a:t>Finally, ambition </a:t>
            </a:r>
            <a:r>
              <a:rPr lang="en-GB" dirty="0">
                <a:solidFill>
                  <a:srgbClr val="4A4D4A"/>
                </a:solidFill>
                <a:highlight>
                  <a:srgbClr val="FFFFFF"/>
                </a:highlight>
                <a:latin typeface="Comic Sans MS" panose="030F0702030302020204" pitchFamily="66" charset="0"/>
              </a:rPr>
              <a:t>helps</a:t>
            </a:r>
            <a:r>
              <a:rPr lang="en-GB" b="0" i="0" dirty="0">
                <a:solidFill>
                  <a:srgbClr val="4A4D4A"/>
                </a:solidFill>
                <a:effectLst/>
                <a:highlight>
                  <a:srgbClr val="FFFFFF"/>
                </a:highlight>
                <a:latin typeface="Comic Sans MS" panose="030F0702030302020204" pitchFamily="66" charset="0"/>
              </a:rPr>
              <a:t> children to recover from setbacks and failures. It fosters resilience by instilling the belief that setbacks are temporary and provide growth opportunities. </a:t>
            </a:r>
          </a:p>
          <a:p>
            <a:endParaRPr lang="en-GB" dirty="0">
              <a:solidFill>
                <a:srgbClr val="4A4D4A"/>
              </a:solidFill>
              <a:highlight>
                <a:srgbClr val="FFFFFF"/>
              </a:highlight>
              <a:latin typeface="Comic Sans MS" panose="030F0702030302020204" pitchFamily="66" charset="0"/>
            </a:endParaRPr>
          </a:p>
          <a:p>
            <a:r>
              <a:rPr lang="en-GB" b="0" i="0" dirty="0">
                <a:solidFill>
                  <a:srgbClr val="4A4D4A"/>
                </a:solidFill>
                <a:effectLst/>
                <a:highlight>
                  <a:srgbClr val="FFFFFF"/>
                </a:highlight>
                <a:latin typeface="Comic Sans MS" panose="030F0702030302020204" pitchFamily="66" charset="0"/>
              </a:rPr>
              <a:t>Nurturing ambition typically equips children with the determination to learn from failures, adapt, and persevere</a:t>
            </a:r>
            <a:r>
              <a:rPr lang="en-GB" b="0" i="0" dirty="0">
                <a:solidFill>
                  <a:srgbClr val="4A4D4A"/>
                </a:solidFill>
                <a:effectLst/>
                <a:highlight>
                  <a:srgbClr val="FFFFFF"/>
                </a:highlight>
                <a:latin typeface="Inter"/>
              </a:rPr>
              <a:t>.</a:t>
            </a:r>
            <a:endParaRPr lang="en-GB" dirty="0"/>
          </a:p>
        </p:txBody>
      </p:sp>
      <p:sp>
        <p:nvSpPr>
          <p:cNvPr id="10" name="Rectangle 9">
            <a:extLst>
              <a:ext uri="{FF2B5EF4-FFF2-40B4-BE49-F238E27FC236}">
                <a16:creationId xmlns:a16="http://schemas.microsoft.com/office/drawing/2014/main" id="{1B1C946E-C2E9-377C-2659-DA0E9133712D}"/>
              </a:ext>
            </a:extLst>
          </p:cNvPr>
          <p:cNvSpPr/>
          <p:nvPr/>
        </p:nvSpPr>
        <p:spPr>
          <a:xfrm>
            <a:off x="158235" y="1866504"/>
            <a:ext cx="3938899" cy="707886"/>
          </a:xfrm>
          <a:prstGeom prst="rect">
            <a:avLst/>
          </a:prstGeom>
          <a:noFill/>
        </p:spPr>
        <p:txBody>
          <a:bodyPr wrap="none" lIns="91440" tIns="45720" rIns="91440" bIns="45720">
            <a:spAutoFit/>
          </a:bodyPr>
          <a:lstStyle/>
          <a:p>
            <a:pPr algn="ctr"/>
            <a:r>
              <a:rPr lang="en-US" sz="40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omic Sans MS" panose="030F0702030302020204" pitchFamily="66" charset="0"/>
              </a:rPr>
              <a:t>The Research…</a:t>
            </a:r>
          </a:p>
        </p:txBody>
      </p:sp>
      <p:pic>
        <p:nvPicPr>
          <p:cNvPr id="4" name="Picture 3">
            <a:extLst>
              <a:ext uri="{FF2B5EF4-FFF2-40B4-BE49-F238E27FC236}">
                <a16:creationId xmlns:a16="http://schemas.microsoft.com/office/drawing/2014/main" id="{96EEC2E7-4804-7AB3-997F-95E7254BF50D}"/>
              </a:ext>
            </a:extLst>
          </p:cNvPr>
          <p:cNvPicPr>
            <a:picLocks noChangeAspect="1"/>
          </p:cNvPicPr>
          <p:nvPr/>
        </p:nvPicPr>
        <p:blipFill>
          <a:blip r:embed="rId2"/>
          <a:stretch>
            <a:fillRect/>
          </a:stretch>
        </p:blipFill>
        <p:spPr>
          <a:xfrm>
            <a:off x="9961685" y="4425445"/>
            <a:ext cx="2230315" cy="2363315"/>
          </a:xfrm>
          <a:prstGeom prst="rect">
            <a:avLst/>
          </a:prstGeom>
          <a:effectLst>
            <a:softEdge rad="317500"/>
          </a:effectLst>
        </p:spPr>
      </p:pic>
    </p:spTree>
    <p:extLst>
      <p:ext uri="{BB962C8B-B14F-4D97-AF65-F5344CB8AC3E}">
        <p14:creationId xmlns:p14="http://schemas.microsoft.com/office/powerpoint/2010/main" val="31973250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4A325-BEC6-6920-0ADB-33120B101A48}"/>
              </a:ext>
            </a:extLst>
          </p:cNvPr>
          <p:cNvSpPr>
            <a:spLocks noGrp="1"/>
          </p:cNvSpPr>
          <p:nvPr>
            <p:ph type="ctrTitle"/>
          </p:nvPr>
        </p:nvSpPr>
        <p:spPr>
          <a:xfrm>
            <a:off x="413657" y="305935"/>
            <a:ext cx="11168743" cy="1054780"/>
          </a:xfrm>
        </p:spPr>
        <p:txBody>
          <a:bodyPr>
            <a:normAutofit/>
          </a:bodyPr>
          <a:lstStyle/>
          <a:p>
            <a:r>
              <a:rPr lang="en-GB" sz="4800" dirty="0">
                <a:latin typeface="Arial Rounded MT Bold" panose="020F0704030504030204" pitchFamily="34" charset="0"/>
              </a:rPr>
              <a:t>Professional Gamer - Qualifications</a:t>
            </a:r>
          </a:p>
        </p:txBody>
      </p:sp>
      <p:sp>
        <p:nvSpPr>
          <p:cNvPr id="6" name="Subtitle 5">
            <a:extLst>
              <a:ext uri="{FF2B5EF4-FFF2-40B4-BE49-F238E27FC236}">
                <a16:creationId xmlns:a16="http://schemas.microsoft.com/office/drawing/2014/main" id="{27F0135F-DF03-2C4D-ABAF-3676DD85466E}"/>
              </a:ext>
            </a:extLst>
          </p:cNvPr>
          <p:cNvSpPr>
            <a:spLocks noGrp="1"/>
          </p:cNvSpPr>
          <p:nvPr>
            <p:ph type="subTitle" idx="1"/>
          </p:nvPr>
        </p:nvSpPr>
        <p:spPr>
          <a:xfrm>
            <a:off x="1262743" y="1577295"/>
            <a:ext cx="9144000" cy="4845276"/>
          </a:xfrm>
        </p:spPr>
        <p:txBody>
          <a:bodyPr>
            <a:normAutofit/>
          </a:bodyPr>
          <a:lstStyle/>
          <a:p>
            <a:r>
              <a:rPr lang="en-GB" dirty="0">
                <a:latin typeface="Arial Rounded MT Bold" panose="020F0704030504030204" pitchFamily="34" charset="0"/>
              </a:rPr>
              <a:t>If you plan to be a video game streamer and have a presence on social media, you’ll need good communication and writing skills. Take English, speech, and writing classes to develop these skills.</a:t>
            </a:r>
          </a:p>
          <a:p>
            <a:endParaRPr lang="en-GB" dirty="0">
              <a:latin typeface="Arial Rounded MT Bold" panose="020F0704030504030204" pitchFamily="34" charset="0"/>
            </a:endParaRPr>
          </a:p>
          <a:p>
            <a:r>
              <a:rPr lang="en-GB" dirty="0">
                <a:latin typeface="Arial Rounded MT Bold" panose="020F0704030504030204" pitchFamily="34" charset="0"/>
              </a:rPr>
              <a:t>If you want to become a gamer to learn more about software and game design, pursuing higher education may be beneficial. Depending on your career goals, it might be useful to pursue a degree in marketing, software design, computer science or video game development. An undergraduate degree is usually a requirement for professional positions.</a:t>
            </a:r>
          </a:p>
        </p:txBody>
      </p:sp>
      <p:pic>
        <p:nvPicPr>
          <p:cNvPr id="4" name="Picture 3">
            <a:extLst>
              <a:ext uri="{FF2B5EF4-FFF2-40B4-BE49-F238E27FC236}">
                <a16:creationId xmlns:a16="http://schemas.microsoft.com/office/drawing/2014/main" id="{7E8240C0-409E-06D2-5FA6-394F3ED7A055}"/>
              </a:ext>
            </a:extLst>
          </p:cNvPr>
          <p:cNvPicPr>
            <a:picLocks noChangeAspect="1"/>
          </p:cNvPicPr>
          <p:nvPr/>
        </p:nvPicPr>
        <p:blipFill rotWithShape="1">
          <a:blip r:embed="rId2"/>
          <a:srcRect l="20735" t="7334" r="13624" b="28257"/>
          <a:stretch/>
        </p:blipFill>
        <p:spPr>
          <a:xfrm rot="1122358">
            <a:off x="9815556" y="4303507"/>
            <a:ext cx="2250514" cy="2208316"/>
          </a:xfrm>
          <a:prstGeom prst="rect">
            <a:avLst/>
          </a:prstGeom>
        </p:spPr>
      </p:pic>
    </p:spTree>
    <p:extLst>
      <p:ext uri="{BB962C8B-B14F-4D97-AF65-F5344CB8AC3E}">
        <p14:creationId xmlns:p14="http://schemas.microsoft.com/office/powerpoint/2010/main" val="407336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4A325-BEC6-6920-0ADB-33120B101A48}"/>
              </a:ext>
            </a:extLst>
          </p:cNvPr>
          <p:cNvSpPr>
            <a:spLocks noGrp="1"/>
          </p:cNvSpPr>
          <p:nvPr>
            <p:ph type="ctrTitle"/>
          </p:nvPr>
        </p:nvSpPr>
        <p:spPr>
          <a:xfrm>
            <a:off x="1524000" y="305935"/>
            <a:ext cx="9144000" cy="1054780"/>
          </a:xfrm>
        </p:spPr>
        <p:txBody>
          <a:bodyPr>
            <a:normAutofit fontScale="90000"/>
          </a:bodyPr>
          <a:lstStyle/>
          <a:p>
            <a:r>
              <a:rPr lang="en-GB" dirty="0">
                <a:latin typeface="Arial Rounded MT Bold" panose="020F0704030504030204" pitchFamily="34" charset="0"/>
              </a:rPr>
              <a:t>Professional Gamer Skills</a:t>
            </a:r>
          </a:p>
        </p:txBody>
      </p:sp>
      <p:sp>
        <p:nvSpPr>
          <p:cNvPr id="4" name="Subtitle 2">
            <a:extLst>
              <a:ext uri="{FF2B5EF4-FFF2-40B4-BE49-F238E27FC236}">
                <a16:creationId xmlns:a16="http://schemas.microsoft.com/office/drawing/2014/main" id="{9365FCDB-5B8E-DC28-7C02-C53C8A33594D}"/>
              </a:ext>
            </a:extLst>
          </p:cNvPr>
          <p:cNvSpPr txBox="1">
            <a:spLocks/>
          </p:cNvSpPr>
          <p:nvPr/>
        </p:nvSpPr>
        <p:spPr>
          <a:xfrm>
            <a:off x="348343" y="1141866"/>
            <a:ext cx="11125200" cy="5574620"/>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dirty="0">
              <a:latin typeface="Arial Rounded MT Bold" panose="020F0704030504030204" pitchFamily="34" charset="0"/>
            </a:endParaRPr>
          </a:p>
          <a:p>
            <a:pPr marL="342900" indent="-342900" algn="l">
              <a:buFont typeface="Arial" panose="020B0604020202020204" pitchFamily="34" charset="0"/>
              <a:buChar char="•"/>
            </a:pPr>
            <a:r>
              <a:rPr lang="en-GB" dirty="0">
                <a:latin typeface="Arial Rounded MT Bold" panose="020F0704030504030204" pitchFamily="34" charset="0"/>
              </a:rPr>
              <a:t>Strategic thinking. Being strategic with your gaming can even be more important than being faster. This type of skill requires the gamer to think ahead and make quick decisions on how to win in any type of situation.</a:t>
            </a:r>
          </a:p>
          <a:p>
            <a:pPr marL="342900" indent="-342900" algn="l">
              <a:buFont typeface="Arial" panose="020B0604020202020204" pitchFamily="34" charset="0"/>
              <a:buChar char="•"/>
            </a:pPr>
            <a:r>
              <a:rPr lang="en-GB" dirty="0">
                <a:latin typeface="Arial Rounded MT Bold" panose="020F0704030504030204" pitchFamily="34" charset="0"/>
              </a:rPr>
              <a:t>Quick reflexes. Most online games are very fast-paced. Having quick reflexes is essential, as even a one-second delay can mean the difference between winning or losing a game.</a:t>
            </a:r>
          </a:p>
          <a:p>
            <a:pPr marL="342900" indent="-342900" algn="l">
              <a:buFont typeface="Arial" panose="020B0604020202020204" pitchFamily="34" charset="0"/>
              <a:buChar char="•"/>
            </a:pPr>
            <a:r>
              <a:rPr lang="en-GB" dirty="0">
                <a:latin typeface="Arial Rounded MT Bold" panose="020F0704030504030204" pitchFamily="34" charset="0"/>
              </a:rPr>
              <a:t>Calmness. Professional gamers often place themselves in very stressful situations. Being calm during these moments is crucial for making the right decisions to win the game.</a:t>
            </a:r>
          </a:p>
          <a:p>
            <a:pPr marL="342900" indent="-342900" algn="l">
              <a:buFont typeface="Arial" panose="020B0604020202020204" pitchFamily="34" charset="0"/>
              <a:buChar char="•"/>
            </a:pPr>
            <a:r>
              <a:rPr lang="en-GB" dirty="0">
                <a:latin typeface="Arial Rounded MT Bold" panose="020F0704030504030204" pitchFamily="34" charset="0"/>
              </a:rPr>
              <a:t>Discipline. To become a professional gamer, you spend several hours practising and competing. To maintain this type of work ethic, discipline is essential to keep you focused throughout the entire process.</a:t>
            </a:r>
          </a:p>
          <a:p>
            <a:pPr marL="342900" indent="-342900" algn="l">
              <a:buFont typeface="Arial" panose="020B0604020202020204" pitchFamily="34" charset="0"/>
              <a:buChar char="•"/>
            </a:pPr>
            <a:r>
              <a:rPr lang="en-GB" dirty="0">
                <a:latin typeface="Arial Rounded MT Bold" panose="020F0704030504030204" pitchFamily="34" charset="0"/>
              </a:rPr>
              <a:t>Teamwork. Being a team player can enable you to work well within your team and help you win competitions. This requires communication skills, being adaptable, and being reliable by arriving on time to events.</a:t>
            </a:r>
          </a:p>
          <a:p>
            <a:pPr marL="342900" indent="-342900" algn="l">
              <a:buFont typeface="Arial" panose="020B0604020202020204" pitchFamily="34" charset="0"/>
              <a:buChar char="•"/>
            </a:pPr>
            <a:r>
              <a:rPr lang="en-GB" dirty="0">
                <a:latin typeface="Arial Rounded MT Bold" panose="020F0704030504030204" pitchFamily="34" charset="0"/>
              </a:rPr>
              <a:t>Criticism. You must be able to take criticism and learn from your mistakes.</a:t>
            </a:r>
          </a:p>
        </p:txBody>
      </p:sp>
    </p:spTree>
    <p:extLst>
      <p:ext uri="{BB962C8B-B14F-4D97-AF65-F5344CB8AC3E}">
        <p14:creationId xmlns:p14="http://schemas.microsoft.com/office/powerpoint/2010/main" val="3498218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 calcmode="lin" valueType="num">
                                      <p:cBhvr additive="base">
                                        <p:cTn id="2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5" end="5"/>
                                            </p:txEl>
                                          </p:spTgt>
                                        </p:tgtEl>
                                        <p:attrNameLst>
                                          <p:attrName>style.visibility</p:attrName>
                                        </p:attrNameLst>
                                      </p:cBhvr>
                                      <p:to>
                                        <p:strVal val="visible"/>
                                      </p:to>
                                    </p:set>
                                    <p:anim calcmode="lin" valueType="num">
                                      <p:cBhvr additive="base">
                                        <p:cTn id="31"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 calcmode="lin" valueType="num">
                                      <p:cBhvr additive="base">
                                        <p:cTn id="37"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D001C9A-9F57-1561-B4DD-AC33ED9068E7}"/>
              </a:ext>
            </a:extLst>
          </p:cNvPr>
          <p:cNvSpPr/>
          <p:nvPr/>
        </p:nvSpPr>
        <p:spPr>
          <a:xfrm>
            <a:off x="158296" y="153113"/>
            <a:ext cx="10703571" cy="923330"/>
          </a:xfrm>
          <a:prstGeom prst="rect">
            <a:avLst/>
          </a:prstGeom>
          <a:noFill/>
        </p:spPr>
        <p:txBody>
          <a:bodyPr wrap="none" lIns="91440" tIns="45720" rIns="91440" bIns="45720">
            <a:spAutoFit/>
          </a:bodyPr>
          <a:lstStyle/>
          <a:p>
            <a:pPr algn="ctr"/>
            <a:r>
              <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omic Sans MS" panose="030F0702030302020204" pitchFamily="66" charset="0"/>
              </a:rPr>
              <a:t>Cultivating a Growth Mindset…</a:t>
            </a:r>
          </a:p>
        </p:txBody>
      </p:sp>
      <p:sp>
        <p:nvSpPr>
          <p:cNvPr id="3" name="TextBox 2">
            <a:extLst>
              <a:ext uri="{FF2B5EF4-FFF2-40B4-BE49-F238E27FC236}">
                <a16:creationId xmlns:a16="http://schemas.microsoft.com/office/drawing/2014/main" id="{F529A09A-D945-40AA-DB84-8F33F3ED23E3}"/>
              </a:ext>
            </a:extLst>
          </p:cNvPr>
          <p:cNvSpPr txBox="1"/>
          <p:nvPr/>
        </p:nvSpPr>
        <p:spPr>
          <a:xfrm>
            <a:off x="386861" y="1253373"/>
            <a:ext cx="10976043" cy="1200329"/>
          </a:xfrm>
          <a:prstGeom prst="rect">
            <a:avLst/>
          </a:prstGeom>
          <a:noFill/>
        </p:spPr>
        <p:txBody>
          <a:bodyPr wrap="square" rtlCol="0">
            <a:spAutoFit/>
          </a:bodyPr>
          <a:lstStyle/>
          <a:p>
            <a:r>
              <a:rPr lang="en-GB" dirty="0">
                <a:latin typeface="Comic Sans MS" panose="030F0702030302020204" pitchFamily="66" charset="0"/>
              </a:rPr>
              <a:t>Instil a love of learning to foster curiosity and ambition in your child.  Promote a desire for knowledge. Show that you value education. Help your child to understand that success comes from pure hard work. Value their effort, resilience and perseverance. Encourage your child to embrace challenge.</a:t>
            </a:r>
          </a:p>
        </p:txBody>
      </p:sp>
      <p:pic>
        <p:nvPicPr>
          <p:cNvPr id="4" name="Picture 3">
            <a:extLst>
              <a:ext uri="{FF2B5EF4-FFF2-40B4-BE49-F238E27FC236}">
                <a16:creationId xmlns:a16="http://schemas.microsoft.com/office/drawing/2014/main" id="{1D208ADD-6FDC-45A5-5206-8D910F5BAFDE}"/>
              </a:ext>
            </a:extLst>
          </p:cNvPr>
          <p:cNvPicPr>
            <a:picLocks noChangeAspect="1"/>
          </p:cNvPicPr>
          <p:nvPr/>
        </p:nvPicPr>
        <p:blipFill>
          <a:blip r:embed="rId2"/>
          <a:stretch>
            <a:fillRect/>
          </a:stretch>
        </p:blipFill>
        <p:spPr>
          <a:xfrm>
            <a:off x="3022478" y="2484852"/>
            <a:ext cx="7430608" cy="4179717"/>
          </a:xfrm>
          <a:prstGeom prst="rect">
            <a:avLst/>
          </a:prstGeom>
        </p:spPr>
      </p:pic>
    </p:spTree>
    <p:extLst>
      <p:ext uri="{BB962C8B-B14F-4D97-AF65-F5344CB8AC3E}">
        <p14:creationId xmlns:p14="http://schemas.microsoft.com/office/powerpoint/2010/main" val="31166460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37FF720-CA0E-5038-7919-4498C5232F76}"/>
              </a:ext>
            </a:extLst>
          </p:cNvPr>
          <p:cNvSpPr/>
          <p:nvPr/>
        </p:nvSpPr>
        <p:spPr>
          <a:xfrm>
            <a:off x="821075" y="277401"/>
            <a:ext cx="9360255" cy="923330"/>
          </a:xfrm>
          <a:prstGeom prst="rect">
            <a:avLst/>
          </a:prstGeom>
          <a:noFill/>
        </p:spPr>
        <p:txBody>
          <a:bodyPr wrap="none" lIns="91440" tIns="45720" rIns="91440" bIns="45720">
            <a:spAutoFit/>
          </a:bodyPr>
          <a:lstStyle/>
          <a:p>
            <a:pPr algn="ctr"/>
            <a:r>
              <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omic Sans MS" panose="030F0702030302020204" pitchFamily="66" charset="0"/>
              </a:rPr>
              <a:t>Attendance and Punctuality</a:t>
            </a:r>
          </a:p>
        </p:txBody>
      </p:sp>
      <p:sp>
        <p:nvSpPr>
          <p:cNvPr id="4" name="TextBox 3">
            <a:extLst>
              <a:ext uri="{FF2B5EF4-FFF2-40B4-BE49-F238E27FC236}">
                <a16:creationId xmlns:a16="http://schemas.microsoft.com/office/drawing/2014/main" id="{CFEBB2D9-FFBB-1326-C8E9-C5D509AB2EE0}"/>
              </a:ext>
            </a:extLst>
          </p:cNvPr>
          <p:cNvSpPr txBox="1"/>
          <p:nvPr/>
        </p:nvSpPr>
        <p:spPr>
          <a:xfrm>
            <a:off x="167054" y="1456769"/>
            <a:ext cx="11871065" cy="2031325"/>
          </a:xfrm>
          <a:prstGeom prst="rect">
            <a:avLst/>
          </a:prstGeom>
          <a:noFill/>
        </p:spPr>
        <p:txBody>
          <a:bodyPr wrap="square">
            <a:spAutoFit/>
          </a:bodyPr>
          <a:lstStyle/>
          <a:p>
            <a:r>
              <a:rPr lang="en-GB" b="0" i="0" dirty="0">
                <a:solidFill>
                  <a:srgbClr val="0B0C0C"/>
                </a:solidFill>
                <a:effectLst/>
                <a:highlight>
                  <a:srgbClr val="FFFFFF"/>
                </a:highlight>
                <a:latin typeface="GDS Transport"/>
              </a:rPr>
              <a:t>Being in school is important to your child’s achievement, wellbeing, and wider development. Evidence shows that the students with the highest attendance are more likely to achieve the expected standard </a:t>
            </a:r>
            <a:r>
              <a:rPr lang="en-GB" dirty="0">
                <a:solidFill>
                  <a:srgbClr val="0B0C0C"/>
                </a:solidFill>
                <a:highlight>
                  <a:srgbClr val="FFFFFF"/>
                </a:highlight>
                <a:latin typeface="GDS Transport"/>
              </a:rPr>
              <a:t>a</a:t>
            </a:r>
            <a:r>
              <a:rPr lang="en-GB" b="0" i="0" dirty="0">
                <a:solidFill>
                  <a:srgbClr val="0B0C0C"/>
                </a:solidFill>
                <a:effectLst/>
                <a:highlight>
                  <a:srgbClr val="FFFFFF"/>
                </a:highlight>
                <a:latin typeface="GDS Transport"/>
              </a:rPr>
              <a:t>t the end of primary school and gain the best GCSE and A Level results. </a:t>
            </a:r>
          </a:p>
          <a:p>
            <a:pPr algn="l"/>
            <a:endParaRPr lang="en-GB" dirty="0">
              <a:solidFill>
                <a:srgbClr val="0B0C0C"/>
              </a:solidFill>
              <a:highlight>
                <a:srgbClr val="FFFFFF"/>
              </a:highlight>
              <a:latin typeface="GDS Transport"/>
            </a:endParaRPr>
          </a:p>
          <a:p>
            <a:pPr algn="l"/>
            <a:endParaRPr lang="en-GB" b="0" i="0" dirty="0">
              <a:solidFill>
                <a:srgbClr val="0B0C0C"/>
              </a:solidFill>
              <a:effectLst/>
              <a:highlight>
                <a:srgbClr val="FFFFFF"/>
              </a:highlight>
              <a:latin typeface="GDS Transport"/>
            </a:endParaRPr>
          </a:p>
          <a:p>
            <a:pPr algn="l"/>
            <a:r>
              <a:rPr lang="en-GB" dirty="0">
                <a:solidFill>
                  <a:srgbClr val="0B0C0C"/>
                </a:solidFill>
                <a:highlight>
                  <a:srgbClr val="FFFFFF"/>
                </a:highlight>
                <a:latin typeface="GDS Transport"/>
              </a:rPr>
              <a:t>DFE</a:t>
            </a:r>
            <a:r>
              <a:rPr lang="en-GB" b="0" i="0" dirty="0">
                <a:solidFill>
                  <a:srgbClr val="0B0C0C"/>
                </a:solidFill>
                <a:effectLst/>
                <a:highlight>
                  <a:srgbClr val="FFFFFF"/>
                </a:highlight>
                <a:latin typeface="GDS Transport"/>
              </a:rPr>
              <a:t> research found that pupils who performed better both at the end of primary school and the end of secondary school missed fewer days than those who didn’t perform as well.  </a:t>
            </a:r>
          </a:p>
        </p:txBody>
      </p:sp>
      <p:pic>
        <p:nvPicPr>
          <p:cNvPr id="5" name="Picture 4">
            <a:extLst>
              <a:ext uri="{FF2B5EF4-FFF2-40B4-BE49-F238E27FC236}">
                <a16:creationId xmlns:a16="http://schemas.microsoft.com/office/drawing/2014/main" id="{E8140F7D-2F73-A83A-B4F3-0E5D8D769A69}"/>
              </a:ext>
            </a:extLst>
          </p:cNvPr>
          <p:cNvPicPr>
            <a:picLocks noChangeAspect="1"/>
          </p:cNvPicPr>
          <p:nvPr/>
        </p:nvPicPr>
        <p:blipFill>
          <a:blip r:embed="rId2"/>
          <a:stretch>
            <a:fillRect/>
          </a:stretch>
        </p:blipFill>
        <p:spPr>
          <a:xfrm>
            <a:off x="7809169" y="3744132"/>
            <a:ext cx="4142302" cy="3113868"/>
          </a:xfrm>
          <a:prstGeom prst="rect">
            <a:avLst/>
          </a:prstGeom>
        </p:spPr>
      </p:pic>
      <p:sp>
        <p:nvSpPr>
          <p:cNvPr id="6" name="TextBox 5">
            <a:extLst>
              <a:ext uri="{FF2B5EF4-FFF2-40B4-BE49-F238E27FC236}">
                <a16:creationId xmlns:a16="http://schemas.microsoft.com/office/drawing/2014/main" id="{CF78154E-C77A-CCD1-A8AF-AA47FBE86DB1}"/>
              </a:ext>
            </a:extLst>
          </p:cNvPr>
          <p:cNvSpPr txBox="1"/>
          <p:nvPr/>
        </p:nvSpPr>
        <p:spPr>
          <a:xfrm>
            <a:off x="198337" y="5715202"/>
            <a:ext cx="4030460" cy="646331"/>
          </a:xfrm>
          <a:prstGeom prst="rect">
            <a:avLst/>
          </a:prstGeom>
          <a:solidFill>
            <a:srgbClr val="FFFF00"/>
          </a:solidFill>
        </p:spPr>
        <p:txBody>
          <a:bodyPr wrap="square" rtlCol="0">
            <a:spAutoFit/>
          </a:bodyPr>
          <a:lstStyle/>
          <a:p>
            <a:r>
              <a:rPr lang="en-GB" b="1" dirty="0"/>
              <a:t>Learning starts every day at 8.45 in Y6</a:t>
            </a:r>
            <a:r>
              <a:rPr lang="en-GB" dirty="0"/>
              <a:t>. </a:t>
            </a:r>
          </a:p>
        </p:txBody>
      </p:sp>
    </p:spTree>
    <p:extLst>
      <p:ext uri="{BB962C8B-B14F-4D97-AF65-F5344CB8AC3E}">
        <p14:creationId xmlns:p14="http://schemas.microsoft.com/office/powerpoint/2010/main" val="11684795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4413</TotalTime>
  <Words>2317</Words>
  <Application>Microsoft Office PowerPoint</Application>
  <PresentationFormat>Widescreen</PresentationFormat>
  <Paragraphs>226</Paragraphs>
  <Slides>30</Slides>
  <Notes>0</Notes>
  <HiddenSlides>1</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30</vt:i4>
      </vt:variant>
    </vt:vector>
  </HeadingPairs>
  <TitlesOfParts>
    <vt:vector size="41" baseType="lpstr">
      <vt:lpstr>Aptos</vt:lpstr>
      <vt:lpstr>Aptos Display</vt:lpstr>
      <vt:lpstr>Arial</vt:lpstr>
      <vt:lpstr>Arial Rounded MT Bold</vt:lpstr>
      <vt:lpstr>Comic Sans MS</vt:lpstr>
      <vt:lpstr>GDS Transport</vt:lpstr>
      <vt:lpstr>Inter</vt:lpstr>
      <vt:lpstr>Twinkl Sb</vt:lpstr>
      <vt:lpstr>Twinkl SemiBold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Please refer to your Year 6 WCPM text.</vt:lpstr>
      <vt:lpstr>Getting Inside a Writer’s Head</vt:lpstr>
      <vt:lpstr>Getting Inside a Writer’s Head Answers</vt:lpstr>
      <vt:lpstr>Getting Inside a Writer’s Head Answers</vt:lpstr>
      <vt:lpstr>Getting Inside a Writer’s Head Answers</vt:lpstr>
      <vt:lpstr>PowerPoint Presentation</vt:lpstr>
      <vt:lpstr>Synonym &amp; Antonym Compasses</vt:lpstr>
      <vt:lpstr>Synonym &amp; Antonym Compasses Answers</vt:lpstr>
      <vt:lpstr>Think and Write</vt:lpstr>
      <vt:lpstr>PowerPoint Presentation</vt:lpstr>
      <vt:lpstr>Think and Write Example Answers</vt:lpstr>
      <vt:lpstr>PowerPoint Presentation</vt:lpstr>
      <vt:lpstr>PowerPoint Presentation</vt:lpstr>
      <vt:lpstr>PowerPoint Presentation</vt:lpstr>
      <vt:lpstr>PowerPoint Presentation</vt:lpstr>
      <vt:lpstr>PowerPoint Presentation</vt:lpstr>
      <vt:lpstr>PowerPoint Presentation</vt:lpstr>
      <vt:lpstr>Professional Gamer - Qualifications</vt:lpstr>
      <vt:lpstr>Professional Gamer Skills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 Winters</dc:creator>
  <cp:lastModifiedBy>Mark Winters</cp:lastModifiedBy>
  <cp:revision>4</cp:revision>
  <cp:lastPrinted>2024-06-04T16:18:18Z</cp:lastPrinted>
  <dcterms:created xsi:type="dcterms:W3CDTF">2024-05-31T19:54:43Z</dcterms:created>
  <dcterms:modified xsi:type="dcterms:W3CDTF">2024-06-09T13:30:26Z</dcterms:modified>
</cp:coreProperties>
</file>