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66"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8"/>
    <p:restoredTop sz="94648"/>
  </p:normalViewPr>
  <p:slideViewPr>
    <p:cSldViewPr snapToGrid="0" snapToObjects="1">
      <p:cViewPr varScale="1">
        <p:scale>
          <a:sx n="114" d="100"/>
          <a:sy n="114" d="100"/>
        </p:scale>
        <p:origin x="43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GB"/>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B88107EA-613F-D347-B8BD-71EC25211E34}" type="datetimeFigureOut">
              <a:rPr lang="en-US" smtClean="0"/>
              <a:t>3/29/2023</a:t>
            </a:fld>
            <a:endParaRPr lang="en-US"/>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232C5204-631E-6A4B-8FB2-8CB93940E7C9}" type="slidenum">
              <a:rPr lang="en-US" smtClean="0"/>
              <a:t>‹#›</a:t>
            </a:fld>
            <a:endParaRPr lang="en-US"/>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07050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88107EA-613F-D347-B8BD-71EC25211E34}"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601179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B88107EA-613F-D347-B8BD-71EC25211E34}" type="datetimeFigureOut">
              <a:rPr lang="en-US" smtClean="0"/>
              <a:t>3/29/2023</a:t>
            </a:fld>
            <a:endParaRPr lang="en-US"/>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232C5204-631E-6A4B-8FB2-8CB93940E7C9}" type="slidenum">
              <a:rPr lang="en-US" smtClean="0"/>
              <a:t>‹#›</a:t>
            </a:fld>
            <a:endParaRPr lang="en-US"/>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068434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88107EA-613F-D347-B8BD-71EC25211E34}" type="datetimeFigureOut">
              <a:rPr lang="en-US" smtClean="0"/>
              <a:t>3/29/2023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421989047"/>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88107EA-613F-D347-B8BD-71EC25211E34}" type="datetimeFigureOut">
              <a:rPr lang="en-US" smtClean="0"/>
              <a:t>3/29/2023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378910535"/>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88107EA-613F-D347-B8BD-71EC25211E34}" type="datetimeFigureOut">
              <a:rPr lang="en-US" smtClean="0"/>
              <a:t>3/29/2023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853326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8107EA-613F-D347-B8BD-71EC25211E34}" type="datetimeFigureOut">
              <a:rPr lang="en-US" smtClean="0"/>
              <a:t>3/29/2023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763535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GB"/>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B88107EA-613F-D347-B8BD-71EC25211E34}" type="datetimeFigureOut">
              <a:rPr lang="en-US" smtClean="0"/>
              <a:t>3/29/2023</a:t>
            </a:fld>
            <a:endParaRPr lang="en-US"/>
          </a:p>
        </p:txBody>
      </p:sp>
      <p:sp>
        <p:nvSpPr>
          <p:cNvPr id="6" name="Footer Placeholder 5"/>
          <p:cNvSpPr>
            <a:spLocks noGrp="1"/>
          </p:cNvSpPr>
          <p:nvPr>
            <p:ph type="ftr" sz="quarter" idx="11"/>
          </p:nvPr>
        </p:nvSpPr>
        <p:spPr>
          <a:xfrm>
            <a:off x="2103620" y="6375679"/>
            <a:ext cx="3482179" cy="345796"/>
          </a:xfrm>
        </p:spPr>
        <p:txBody>
          <a:bodyPr/>
          <a:lstStyle/>
          <a:p>
            <a:endParaRPr lang="en-US"/>
          </a:p>
        </p:txBody>
      </p:sp>
      <p:sp>
        <p:nvSpPr>
          <p:cNvPr id="7" name="Slide Number Placeholder 6"/>
          <p:cNvSpPr>
            <a:spLocks noGrp="1"/>
          </p:cNvSpPr>
          <p:nvPr>
            <p:ph type="sldNum" sz="quarter" idx="12"/>
          </p:nvPr>
        </p:nvSpPr>
        <p:spPr>
          <a:xfrm>
            <a:off x="5691014" y="6375679"/>
            <a:ext cx="1232456" cy="345796"/>
          </a:xfrm>
        </p:spPr>
        <p:txBody>
          <a:bodyPr/>
          <a:lstStyle/>
          <a:p>
            <a:fld id="{232C5204-631E-6A4B-8FB2-8CB93940E7C9}" type="slidenum">
              <a:rPr lang="en-US" smtClean="0"/>
              <a:t>‹#›</a:t>
            </a:fld>
            <a:endParaRPr lang="en-US"/>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4928122"/>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GB"/>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B88107EA-613F-D347-B8BD-71EC25211E34}" type="datetimeFigureOut">
              <a:rPr lang="en-US" smtClean="0"/>
              <a:t>3/29/2023</a:t>
            </a:fld>
            <a:endParaRPr lang="en-US"/>
          </a:p>
        </p:txBody>
      </p:sp>
      <p:sp>
        <p:nvSpPr>
          <p:cNvPr id="6" name="Footer Placeholder 5"/>
          <p:cNvSpPr>
            <a:spLocks noGrp="1"/>
          </p:cNvSpPr>
          <p:nvPr>
            <p:ph type="ftr" sz="quarter" idx="11"/>
          </p:nvPr>
        </p:nvSpPr>
        <p:spPr>
          <a:xfrm>
            <a:off x="2103621" y="6375679"/>
            <a:ext cx="3482178" cy="345796"/>
          </a:xfrm>
        </p:spPr>
        <p:txBody>
          <a:bodyPr/>
          <a:lstStyle/>
          <a:p>
            <a:endParaRPr lang="en-US"/>
          </a:p>
        </p:txBody>
      </p:sp>
      <p:sp>
        <p:nvSpPr>
          <p:cNvPr id="7" name="Slide Number Placeholder 6"/>
          <p:cNvSpPr>
            <a:spLocks noGrp="1"/>
          </p:cNvSpPr>
          <p:nvPr>
            <p:ph type="sldNum" sz="quarter" idx="12"/>
          </p:nvPr>
        </p:nvSpPr>
        <p:spPr>
          <a:xfrm>
            <a:off x="5687568" y="6375679"/>
            <a:ext cx="1234440" cy="345796"/>
          </a:xfrm>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693041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88107EA-613F-D347-B8BD-71EC25211E34}"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795613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88107EA-613F-D347-B8BD-71EC25211E34}" type="datetimeFigureOut">
              <a:rPr lang="en-US" smtClean="0"/>
              <a:t>3/29/2023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63816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B88107EA-613F-D347-B8BD-71EC25211E34}" type="datetimeFigureOut">
              <a:rPr lang="en-US" smtClean="0"/>
              <a:t>3/29/2023</a:t>
            </a:fld>
            <a:endParaRPr lang="en-US"/>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232C5204-631E-6A4B-8FB2-8CB93940E7C9}" type="slidenum">
              <a:rPr lang="en-US" smtClean="0"/>
              <a:t>‹#›</a:t>
            </a:fld>
            <a:endParaRPr lang="en-US"/>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56541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Non-chronological reports</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94101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a non-chronological report?</a:t>
            </a:r>
          </a:p>
        </p:txBody>
      </p:sp>
      <p:sp>
        <p:nvSpPr>
          <p:cNvPr id="3" name="Content Placeholder 2"/>
          <p:cNvSpPr>
            <a:spLocks noGrp="1"/>
          </p:cNvSpPr>
          <p:nvPr>
            <p:ph idx="1"/>
          </p:nvPr>
        </p:nvSpPr>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en-US" dirty="0"/>
              <a:t>A non-chronological report is a piece of writing that provides the reader with factual information about a chosen topic. The information provided in the report is not in any certain order so individuals can use reading techniques such as scanning and skim reading to find out the information they need. </a:t>
            </a:r>
          </a:p>
        </p:txBody>
      </p:sp>
    </p:spTree>
    <p:extLst>
      <p:ext uri="{BB962C8B-B14F-4D97-AF65-F5344CB8AC3E}">
        <p14:creationId xmlns:p14="http://schemas.microsoft.com/office/powerpoint/2010/main" val="5067061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Features of a non-chronological report </a:t>
            </a:r>
          </a:p>
        </p:txBody>
      </p:sp>
      <p:sp>
        <p:nvSpPr>
          <p:cNvPr id="3" name="Content Placeholder 2"/>
          <p:cNvSpPr>
            <a:spLocks noGrp="1"/>
          </p:cNvSpPr>
          <p:nvPr>
            <p:ph idx="1"/>
          </p:nvPr>
        </p:nvSpPr>
        <p:spPr/>
        <p:txBody>
          <a:bodyPr>
            <a:normAutofit lnSpcReduction="10000"/>
          </a:bodyPr>
          <a:lstStyle/>
          <a:p>
            <a:r>
              <a:rPr lang="en-US" dirty="0"/>
              <a:t>Heading</a:t>
            </a:r>
          </a:p>
          <a:p>
            <a:r>
              <a:rPr lang="en-US" dirty="0"/>
              <a:t>Introduction</a:t>
            </a:r>
          </a:p>
          <a:p>
            <a:r>
              <a:rPr lang="en-US" dirty="0"/>
              <a:t>Subheadings</a:t>
            </a:r>
          </a:p>
          <a:p>
            <a:r>
              <a:rPr lang="en-US" dirty="0"/>
              <a:t>Diagrams/ images</a:t>
            </a:r>
          </a:p>
          <a:p>
            <a:r>
              <a:rPr lang="en-US" dirty="0"/>
              <a:t>Captions</a:t>
            </a:r>
          </a:p>
          <a:p>
            <a:r>
              <a:rPr lang="en-US" dirty="0"/>
              <a:t>Paragraphs</a:t>
            </a:r>
          </a:p>
          <a:p>
            <a:r>
              <a:rPr lang="en-US" dirty="0"/>
              <a:t>Factual information.</a:t>
            </a:r>
          </a:p>
          <a:p>
            <a:r>
              <a:rPr lang="en-US" dirty="0"/>
              <a:t>Conclusion</a:t>
            </a:r>
          </a:p>
          <a:p>
            <a:r>
              <a:rPr lang="en-US" dirty="0"/>
              <a:t>Columns </a:t>
            </a:r>
          </a:p>
          <a:p>
            <a:endParaRPr lang="en-US" dirty="0"/>
          </a:p>
        </p:txBody>
      </p:sp>
    </p:spTree>
    <p:extLst>
      <p:ext uri="{BB962C8B-B14F-4D97-AF65-F5344CB8AC3E}">
        <p14:creationId xmlns:p14="http://schemas.microsoft.com/office/powerpoint/2010/main" val="1086206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472696"/>
            <a:ext cx="10178322" cy="1492132"/>
          </a:xfrm>
        </p:spPr>
        <p:txBody>
          <a:bodyPr>
            <a:normAutofit/>
          </a:bodyPr>
          <a:lstStyle/>
          <a:p>
            <a:pPr algn="ctr"/>
            <a:r>
              <a:rPr lang="en-US" sz="6600"/>
              <a:t>Heading</a:t>
            </a:r>
            <a:endParaRPr lang="en-US" sz="6600" dirty="0"/>
          </a:p>
        </p:txBody>
      </p:sp>
      <p:sp>
        <p:nvSpPr>
          <p:cNvPr id="3" name="Content Placeholder 2"/>
          <p:cNvSpPr>
            <a:spLocks noGrp="1"/>
          </p:cNvSpPr>
          <p:nvPr>
            <p:ph idx="1"/>
          </p:nvPr>
        </p:nvSpPr>
        <p:spPr>
          <a:xfrm>
            <a:off x="1251678" y="1416757"/>
            <a:ext cx="10178322" cy="841022"/>
          </a:xfrm>
        </p:spPr>
        <p:txBody>
          <a:bodyPr>
            <a:norm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en-US" sz="2400" dirty="0"/>
              <a:t>The heading of a non-chronological report is often found at the top of the report. This informs the reader what the report is about. </a:t>
            </a:r>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p:txBody>
      </p:sp>
      <p:pic>
        <p:nvPicPr>
          <p:cNvPr id="5" name="Picture 4"/>
          <p:cNvPicPr>
            <a:picLocks noChangeAspect="1"/>
          </p:cNvPicPr>
          <p:nvPr/>
        </p:nvPicPr>
        <p:blipFill>
          <a:blip r:embed="rId2"/>
          <a:stretch>
            <a:fillRect/>
          </a:stretch>
        </p:blipFill>
        <p:spPr>
          <a:xfrm>
            <a:off x="1617134" y="2257779"/>
            <a:ext cx="3053644" cy="3053644"/>
          </a:xfrm>
          <a:prstGeom prst="rect">
            <a:avLst/>
          </a:prstGeom>
        </p:spPr>
      </p:pic>
      <p:sp>
        <p:nvSpPr>
          <p:cNvPr id="6" name="TextBox 5"/>
          <p:cNvSpPr txBox="1"/>
          <p:nvPr/>
        </p:nvSpPr>
        <p:spPr>
          <a:xfrm>
            <a:off x="1573306" y="5405718"/>
            <a:ext cx="2971800" cy="461665"/>
          </a:xfrm>
          <a:prstGeom prst="rect">
            <a:avLst/>
          </a:prstGeom>
          <a:noFill/>
        </p:spPr>
        <p:txBody>
          <a:bodyPr wrap="square" rtlCol="0">
            <a:spAutoFit/>
          </a:bodyPr>
          <a:lstStyle/>
          <a:p>
            <a:pPr algn="ctr"/>
            <a:r>
              <a:rPr lang="en-US" sz="2400" dirty="0"/>
              <a:t>Hammerhead sharks</a:t>
            </a:r>
          </a:p>
        </p:txBody>
      </p:sp>
      <p:pic>
        <p:nvPicPr>
          <p:cNvPr id="7" name="Picture 6"/>
          <p:cNvPicPr>
            <a:picLocks noChangeAspect="1"/>
          </p:cNvPicPr>
          <p:nvPr/>
        </p:nvPicPr>
        <p:blipFill>
          <a:blip r:embed="rId3"/>
          <a:stretch>
            <a:fillRect/>
          </a:stretch>
        </p:blipFill>
        <p:spPr>
          <a:xfrm>
            <a:off x="6340839" y="2436548"/>
            <a:ext cx="4194340" cy="2790401"/>
          </a:xfrm>
          <a:prstGeom prst="rect">
            <a:avLst/>
          </a:prstGeom>
        </p:spPr>
      </p:pic>
      <p:sp>
        <p:nvSpPr>
          <p:cNvPr id="8" name="TextBox 7"/>
          <p:cNvSpPr txBox="1"/>
          <p:nvPr/>
        </p:nvSpPr>
        <p:spPr>
          <a:xfrm>
            <a:off x="6475310" y="5432612"/>
            <a:ext cx="4241996" cy="461665"/>
          </a:xfrm>
          <a:prstGeom prst="rect">
            <a:avLst/>
          </a:prstGeom>
          <a:noFill/>
        </p:spPr>
        <p:txBody>
          <a:bodyPr wrap="square" rtlCol="0">
            <a:spAutoFit/>
          </a:bodyPr>
          <a:lstStyle/>
          <a:p>
            <a:pPr algn="ctr"/>
            <a:r>
              <a:rPr lang="en-US" sz="2400" dirty="0"/>
              <a:t>Mosques</a:t>
            </a:r>
            <a:r>
              <a:rPr lang="en-US" dirty="0"/>
              <a:t> </a:t>
            </a:r>
          </a:p>
        </p:txBody>
      </p:sp>
    </p:spTree>
    <p:extLst>
      <p:ext uri="{BB962C8B-B14F-4D97-AF65-F5344CB8AC3E}">
        <p14:creationId xmlns:p14="http://schemas.microsoft.com/office/powerpoint/2010/main" val="1601259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600" dirty="0"/>
              <a:t>Introduction</a:t>
            </a:r>
          </a:p>
        </p:txBody>
      </p:sp>
      <p:sp>
        <p:nvSpPr>
          <p:cNvPr id="3" name="Content Placeholder 2"/>
          <p:cNvSpPr>
            <a:spLocks noGrp="1"/>
          </p:cNvSpPr>
          <p:nvPr>
            <p:ph idx="1"/>
          </p:nvPr>
        </p:nvSpPr>
        <p:spPr>
          <a:xfrm>
            <a:off x="1251678" y="1600201"/>
            <a:ext cx="10178322" cy="4459940"/>
          </a:xfrm>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r>
              <a:rPr lang="en-US" sz="2400" dirty="0"/>
              <a:t>The introduction tells the reader about what they we will be reading about.  This part of the report is extremely important to set the tone of the report.  The text should be written in a formal tone. </a:t>
            </a:r>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r>
              <a:rPr lang="en-US" sz="2400" dirty="0"/>
              <a:t>What could the heading to this introduction?</a:t>
            </a:r>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eaLnBrk="1" fontAlgn="auto" latinLnBrk="0" hangingPunct="1">
              <a:lnSpc>
                <a:spcPct val="100000"/>
              </a:lnSpc>
              <a:spcBef>
                <a:spcPts val="0"/>
              </a:spcBef>
              <a:spcAft>
                <a:spcPts val="0"/>
              </a:spcAft>
              <a:buClrTx/>
              <a:buSzTx/>
              <a:buFontTx/>
              <a:buNone/>
              <a:tabLst/>
              <a:defRPr/>
            </a:pPr>
            <a:r>
              <a:rPr lang="en-US" sz="2400" dirty="0"/>
              <a:t>The Emperor Penguin, the largest species of penguin at 1.15m tall, is the only animal to inhabit the open ice of Antarctica during the winter months.  With raising temperatures (caused by global warming), the Emperor Penguin is considered near threatened by human activity. </a:t>
            </a:r>
          </a:p>
          <a:p>
            <a:pPr marL="0" marR="0" lvl="0" indent="0" algn="just" defTabSz="914400" eaLnBrk="1" fontAlgn="auto" latinLnBrk="0" hangingPunct="1">
              <a:lnSpc>
                <a:spcPct val="100000"/>
              </a:lnSpc>
              <a:spcBef>
                <a:spcPts val="0"/>
              </a:spcBef>
              <a:spcAft>
                <a:spcPts val="0"/>
              </a:spcAft>
              <a:buClrTx/>
              <a:buSzTx/>
              <a:buFontTx/>
              <a:buNone/>
              <a:tabLst/>
              <a:defRPr/>
            </a:pPr>
            <a:endParaRPr lang="en-US" dirty="0"/>
          </a:p>
          <a:p>
            <a:pPr marL="0" marR="0" lvl="0" indent="0" algn="just" defTabSz="914400" eaLnBrk="1" fontAlgn="auto" latinLnBrk="0" hangingPunct="1">
              <a:lnSpc>
                <a:spcPct val="100000"/>
              </a:lnSpc>
              <a:spcBef>
                <a:spcPts val="0"/>
              </a:spcBef>
              <a:spcAft>
                <a:spcPts val="0"/>
              </a:spcAft>
              <a:buClrTx/>
              <a:buSzTx/>
              <a:buFontTx/>
              <a:buNone/>
              <a:tabLst/>
              <a:defRPr/>
            </a:pPr>
            <a:endParaRPr lang="en-US" dirty="0"/>
          </a:p>
        </p:txBody>
      </p:sp>
    </p:spTree>
    <p:extLst>
      <p:ext uri="{BB962C8B-B14F-4D97-AF65-F5344CB8AC3E}">
        <p14:creationId xmlns:p14="http://schemas.microsoft.com/office/powerpoint/2010/main" val="1555936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a:t>Subheading</a:t>
            </a:r>
          </a:p>
        </p:txBody>
      </p:sp>
      <p:sp>
        <p:nvSpPr>
          <p:cNvPr id="3" name="Content Placeholder 2"/>
          <p:cNvSpPr>
            <a:spLocks noGrp="1"/>
          </p:cNvSpPr>
          <p:nvPr>
            <p:ph idx="1"/>
          </p:nvPr>
        </p:nvSpPr>
        <p:spPr>
          <a:xfrm>
            <a:off x="1251678" y="1604683"/>
            <a:ext cx="10178322" cy="3593591"/>
          </a:xfrm>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dirty="0"/>
              <a:t>A subheading separates your information into easier chunks of information. This allows the reader to successfully scan and skim read the recount to find the information they want to learn about.</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ctr" defTabSz="914400" eaLnBrk="1" fontAlgn="auto" latinLnBrk="0" hangingPunct="1">
              <a:lnSpc>
                <a:spcPct val="100000"/>
              </a:lnSpc>
              <a:spcBef>
                <a:spcPts val="0"/>
              </a:spcBef>
              <a:spcAft>
                <a:spcPts val="0"/>
              </a:spcAft>
              <a:buClrTx/>
              <a:buSzTx/>
              <a:buFontTx/>
              <a:buNone/>
              <a:tabLst/>
              <a:defRPr/>
            </a:pPr>
            <a:r>
              <a:rPr lang="en-US" sz="2800" dirty="0"/>
              <a:t>Have a think…. What could be the subheadings for the heading ’Ultimate Frisbee’?</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p>
        </p:txBody>
      </p:sp>
    </p:spTree>
    <p:extLst>
      <p:ext uri="{BB962C8B-B14F-4D97-AF65-F5344CB8AC3E}">
        <p14:creationId xmlns:p14="http://schemas.microsoft.com/office/powerpoint/2010/main" val="1061711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dirty="0"/>
              <a:t>Subheading</a:t>
            </a:r>
          </a:p>
        </p:txBody>
      </p:sp>
      <p:sp>
        <p:nvSpPr>
          <p:cNvPr id="3" name="Content Placeholder 2"/>
          <p:cNvSpPr>
            <a:spLocks noGrp="1"/>
          </p:cNvSpPr>
          <p:nvPr>
            <p:ph idx="1"/>
          </p:nvPr>
        </p:nvSpPr>
        <p:spPr>
          <a:xfrm>
            <a:off x="1251678" y="1604683"/>
            <a:ext cx="10178322" cy="4545105"/>
          </a:xfrm>
        </p:spPr>
        <p:txBody>
          <a:bodyPr>
            <a:normAutofit fontScale="92500" lnSpcReduction="10000"/>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400" dirty="0"/>
              <a:t>A subheading separates your information into easier chunks of information. This allows the reader to successfully scan and skim read the recount to find the information they want to learn about.</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p>
          <a:p>
            <a:pPr marL="0" marR="0" lvl="0" indent="0" algn="ctr" defTabSz="914400" eaLnBrk="1" fontAlgn="auto" latinLnBrk="0" hangingPunct="1">
              <a:lnSpc>
                <a:spcPct val="100000"/>
              </a:lnSpc>
              <a:spcBef>
                <a:spcPts val="0"/>
              </a:spcBef>
              <a:spcAft>
                <a:spcPts val="0"/>
              </a:spcAft>
              <a:buClrTx/>
              <a:buSzTx/>
              <a:buFontTx/>
              <a:buNone/>
              <a:tabLst/>
              <a:defRPr/>
            </a:pPr>
            <a:r>
              <a:rPr lang="en-US" sz="2800" dirty="0"/>
              <a:t>Have a think…. What could be the subheadings for the heading ’Ultimate Frisbee’?</a:t>
            </a:r>
          </a:p>
          <a:p>
            <a:pPr marL="0" marR="0" lvl="0" indent="0" algn="ctr" defTabSz="914400" eaLnBrk="1" fontAlgn="auto" latinLnBrk="0" hangingPunct="1">
              <a:lnSpc>
                <a:spcPct val="100000"/>
              </a:lnSpc>
              <a:spcBef>
                <a:spcPts val="0"/>
              </a:spcBef>
              <a:spcAft>
                <a:spcPts val="0"/>
              </a:spcAft>
              <a:buClrTx/>
              <a:buSzTx/>
              <a:buFontTx/>
              <a:buNone/>
              <a:tabLst/>
              <a:defRPr/>
            </a:pPr>
            <a:endParaRPr lang="en-US" sz="2800" dirty="0"/>
          </a:p>
          <a:p>
            <a:pPr marL="0" marR="0" lvl="0" indent="0" defTabSz="914400" eaLnBrk="1" fontAlgn="auto" latinLnBrk="0" hangingPunct="1">
              <a:lnSpc>
                <a:spcPct val="100000"/>
              </a:lnSpc>
              <a:spcBef>
                <a:spcPts val="0"/>
              </a:spcBef>
              <a:spcAft>
                <a:spcPts val="0"/>
              </a:spcAft>
              <a:buClrTx/>
              <a:buSzTx/>
              <a:buFontTx/>
              <a:buNone/>
              <a:tabLst/>
              <a:defRPr/>
            </a:pPr>
            <a:r>
              <a:rPr lang="en-US" sz="2400" dirty="0">
                <a:solidFill>
                  <a:srgbClr val="FF0000"/>
                </a:solidFill>
              </a:rPr>
              <a:t>The Rules                            Playing safely</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solidFill>
                <a:srgbClr val="FF0000"/>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2400" dirty="0">
                <a:solidFill>
                  <a:srgbClr val="FF0000"/>
                </a:solidFill>
              </a:rPr>
              <a:t>Throwing the Frisbee           Correct clothing</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solidFill>
                <a:srgbClr val="FF0000"/>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2400" dirty="0">
                <a:solidFill>
                  <a:srgbClr val="FF0000"/>
                </a:solidFill>
              </a:rPr>
              <a:t>Playing defense                     </a:t>
            </a:r>
          </a:p>
          <a:p>
            <a:pPr marL="0" marR="0" lvl="0" indent="0" defTabSz="914400" eaLnBrk="1" fontAlgn="auto" latinLnBrk="0" hangingPunct="1">
              <a:lnSpc>
                <a:spcPct val="100000"/>
              </a:lnSpc>
              <a:spcBef>
                <a:spcPts val="0"/>
              </a:spcBef>
              <a:spcAft>
                <a:spcPts val="0"/>
              </a:spcAft>
              <a:buClrTx/>
              <a:buSzTx/>
              <a:buFontTx/>
              <a:buNone/>
              <a:tabLst/>
              <a:defRPr/>
            </a:pPr>
            <a:endParaRPr lang="en-US" sz="2400" dirty="0">
              <a:solidFill>
                <a:srgbClr val="FF0000"/>
              </a:solidFill>
            </a:endParaRPr>
          </a:p>
          <a:p>
            <a:pPr marL="0" marR="0" lvl="0" indent="0" defTabSz="914400" eaLnBrk="1" fontAlgn="auto" latinLnBrk="0" hangingPunct="1">
              <a:lnSpc>
                <a:spcPct val="100000"/>
              </a:lnSpc>
              <a:spcBef>
                <a:spcPts val="0"/>
              </a:spcBef>
              <a:spcAft>
                <a:spcPts val="0"/>
              </a:spcAft>
              <a:buClrTx/>
              <a:buSzTx/>
              <a:buFontTx/>
              <a:buNone/>
              <a:tabLst/>
              <a:defRPr/>
            </a:pPr>
            <a:r>
              <a:rPr lang="en-US" sz="2400" dirty="0">
                <a:solidFill>
                  <a:srgbClr val="FF0000"/>
                </a:solidFill>
              </a:rPr>
              <a:t>Catching the Frisbee</a:t>
            </a:r>
          </a:p>
        </p:txBody>
      </p:sp>
    </p:spTree>
    <p:extLst>
      <p:ext uri="{BB962C8B-B14F-4D97-AF65-F5344CB8AC3E}">
        <p14:creationId xmlns:p14="http://schemas.microsoft.com/office/powerpoint/2010/main" val="19530547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Diagrams/</a:t>
            </a:r>
            <a:r>
              <a:rPr lang="en-US" dirty="0" err="1"/>
              <a:t>pICTURES</a:t>
            </a:r>
            <a:r>
              <a:rPr lang="en-US" dirty="0"/>
              <a:t> </a:t>
            </a:r>
          </a:p>
        </p:txBody>
      </p:sp>
      <p:sp>
        <p:nvSpPr>
          <p:cNvPr id="3" name="Content Placeholder 2"/>
          <p:cNvSpPr>
            <a:spLocks noGrp="1"/>
          </p:cNvSpPr>
          <p:nvPr>
            <p:ph idx="1"/>
          </p:nvPr>
        </p:nvSpPr>
        <p:spPr>
          <a:xfrm>
            <a:off x="1251678" y="1128451"/>
            <a:ext cx="10178322" cy="3593591"/>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Often we find diagrams or pictures in non-chronological reports to support the facts written in the report. </a:t>
            </a:r>
          </a:p>
          <a:p>
            <a:pPr marL="0" marR="0" lvl="0" indent="0" defTabSz="914400" eaLnBrk="1" fontAlgn="auto" latinLnBrk="0" hangingPunct="1">
              <a:lnSpc>
                <a:spcPct val="100000"/>
              </a:lnSpc>
              <a:spcBef>
                <a:spcPts val="0"/>
              </a:spcBef>
              <a:spcAft>
                <a:spcPts val="0"/>
              </a:spcAft>
              <a:buClrTx/>
              <a:buSzTx/>
              <a:buFontTx/>
              <a:buNone/>
              <a:tabLst/>
              <a:defRPr/>
            </a:pPr>
            <a:endParaRPr lang="en-US" dirty="0"/>
          </a:p>
          <a:p>
            <a:pPr marL="0" marR="0" lvl="0" indent="0" defTabSz="914400" eaLnBrk="1" fontAlgn="auto" latinLnBrk="0" hangingPunct="1">
              <a:lnSpc>
                <a:spcPct val="100000"/>
              </a:lnSpc>
              <a:spcBef>
                <a:spcPts val="0"/>
              </a:spcBef>
              <a:spcAft>
                <a:spcPts val="0"/>
              </a:spcAft>
              <a:buClrTx/>
              <a:buSzTx/>
              <a:buFontTx/>
              <a:buNone/>
              <a:tabLst/>
              <a:defRPr/>
            </a:pPr>
            <a:r>
              <a:rPr lang="en-US" dirty="0"/>
              <a:t>For example, If it was a report on Dinosaurs , you might find a diagram about the different bones they have:</a:t>
            </a:r>
          </a:p>
        </p:txBody>
      </p:sp>
      <p:pic>
        <p:nvPicPr>
          <p:cNvPr id="4" name="Picture 3"/>
          <p:cNvPicPr>
            <a:picLocks noChangeAspect="1"/>
          </p:cNvPicPr>
          <p:nvPr/>
        </p:nvPicPr>
        <p:blipFill>
          <a:blip r:embed="rId2"/>
          <a:stretch>
            <a:fillRect/>
          </a:stretch>
        </p:blipFill>
        <p:spPr>
          <a:xfrm>
            <a:off x="3567954" y="2620583"/>
            <a:ext cx="5020982" cy="3379883"/>
          </a:xfrm>
          <a:prstGeom prst="rect">
            <a:avLst/>
          </a:prstGeom>
        </p:spPr>
      </p:pic>
    </p:spTree>
    <p:extLst>
      <p:ext uri="{BB962C8B-B14F-4D97-AF65-F5344CB8AC3E}">
        <p14:creationId xmlns:p14="http://schemas.microsoft.com/office/powerpoint/2010/main" val="9848733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Captions</a:t>
            </a:r>
          </a:p>
        </p:txBody>
      </p:sp>
      <p:sp>
        <p:nvSpPr>
          <p:cNvPr id="3" name="Content Placeholder 2"/>
          <p:cNvSpPr>
            <a:spLocks noGrp="1"/>
          </p:cNvSpPr>
          <p:nvPr>
            <p:ph idx="1"/>
          </p:nvPr>
        </p:nvSpPr>
        <p:spPr>
          <a:xfrm>
            <a:off x="1251678" y="1128451"/>
            <a:ext cx="10178322" cy="3593591"/>
          </a:xfrm>
        </p:spPr>
        <p:txBody>
          <a:bodyPr>
            <a:norm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2800" dirty="0"/>
              <a:t>Captions appear underneath photos or diagrams in your report.  This gives the reader a little bit more information about what they are seeing.</a:t>
            </a:r>
          </a:p>
          <a:p>
            <a:pPr marL="0" marR="0" lvl="0" indent="0" defTabSz="914400" eaLnBrk="1" fontAlgn="auto" latinLnBrk="0" hangingPunct="1">
              <a:lnSpc>
                <a:spcPct val="100000"/>
              </a:lnSpc>
              <a:spcBef>
                <a:spcPts val="0"/>
              </a:spcBef>
              <a:spcAft>
                <a:spcPts val="0"/>
              </a:spcAft>
              <a:buClrTx/>
              <a:buSzTx/>
              <a:buFontTx/>
              <a:buNone/>
              <a:tabLst/>
              <a:defRPr/>
            </a:pPr>
            <a:endParaRPr lang="en-US" sz="2800" dirty="0"/>
          </a:p>
          <a:p>
            <a:pPr marL="0" marR="0" lvl="0" indent="0" defTabSz="914400" eaLnBrk="1" fontAlgn="auto" latinLnBrk="0" hangingPunct="1">
              <a:lnSpc>
                <a:spcPct val="100000"/>
              </a:lnSpc>
              <a:spcBef>
                <a:spcPts val="0"/>
              </a:spcBef>
              <a:spcAft>
                <a:spcPts val="0"/>
              </a:spcAft>
              <a:buClrTx/>
              <a:buSzTx/>
              <a:buFontTx/>
              <a:buNone/>
              <a:tabLst/>
              <a:defRPr/>
            </a:pPr>
            <a:r>
              <a:rPr lang="en-US" sz="2800" dirty="0"/>
              <a:t>Have a go with the photos below:</a:t>
            </a:r>
          </a:p>
        </p:txBody>
      </p:sp>
      <p:pic>
        <p:nvPicPr>
          <p:cNvPr id="4" name="Picture 3"/>
          <p:cNvPicPr>
            <a:picLocks noChangeAspect="1"/>
          </p:cNvPicPr>
          <p:nvPr/>
        </p:nvPicPr>
        <p:blipFill>
          <a:blip r:embed="rId2"/>
          <a:stretch>
            <a:fillRect/>
          </a:stretch>
        </p:blipFill>
        <p:spPr>
          <a:xfrm>
            <a:off x="1739153" y="3814060"/>
            <a:ext cx="3648635" cy="1654048"/>
          </a:xfrm>
          <a:prstGeom prst="rect">
            <a:avLst/>
          </a:prstGeom>
        </p:spPr>
      </p:pic>
      <p:pic>
        <p:nvPicPr>
          <p:cNvPr id="5" name="Picture 4"/>
          <p:cNvPicPr>
            <a:picLocks noChangeAspect="1"/>
          </p:cNvPicPr>
          <p:nvPr/>
        </p:nvPicPr>
        <p:blipFill>
          <a:blip r:embed="rId3"/>
          <a:stretch>
            <a:fillRect/>
          </a:stretch>
        </p:blipFill>
        <p:spPr>
          <a:xfrm>
            <a:off x="7076515" y="3390134"/>
            <a:ext cx="3238500" cy="2501900"/>
          </a:xfrm>
          <a:prstGeom prst="rect">
            <a:avLst/>
          </a:prstGeom>
        </p:spPr>
      </p:pic>
    </p:spTree>
    <p:extLst>
      <p:ext uri="{BB962C8B-B14F-4D97-AF65-F5344CB8AC3E}">
        <p14:creationId xmlns:p14="http://schemas.microsoft.com/office/powerpoint/2010/main" val="4612838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a:xfrm>
            <a:off x="1251678" y="1449978"/>
            <a:ext cx="10178322" cy="3593591"/>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dirty="0"/>
              <a:t>At the end of the report is a paragraph summarising everything that has been spoken about in the report as a whole. It is often the last thing the reader reads, therefore, often the author leaves the reader with the final message that they want to give over. </a:t>
            </a:r>
          </a:p>
        </p:txBody>
      </p:sp>
    </p:spTree>
    <p:extLst>
      <p:ext uri="{BB962C8B-B14F-4D97-AF65-F5344CB8AC3E}">
        <p14:creationId xmlns:p14="http://schemas.microsoft.com/office/powerpoint/2010/main" val="1469890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Features of a non-chronological report </a:t>
            </a:r>
          </a:p>
        </p:txBody>
      </p:sp>
      <p:sp>
        <p:nvSpPr>
          <p:cNvPr id="3" name="Content Placeholder 2"/>
          <p:cNvSpPr>
            <a:spLocks noGrp="1"/>
          </p:cNvSpPr>
          <p:nvPr>
            <p:ph idx="1"/>
          </p:nvPr>
        </p:nvSpPr>
        <p:spPr/>
        <p:txBody>
          <a:bodyPr>
            <a:normAutofit lnSpcReduction="10000"/>
          </a:bodyPr>
          <a:lstStyle/>
          <a:p>
            <a:r>
              <a:rPr lang="en-US" dirty="0"/>
              <a:t>Heading</a:t>
            </a:r>
          </a:p>
          <a:p>
            <a:r>
              <a:rPr lang="en-US" dirty="0"/>
              <a:t>Introduction</a:t>
            </a:r>
          </a:p>
          <a:p>
            <a:r>
              <a:rPr lang="en-US" dirty="0"/>
              <a:t>Subheadings</a:t>
            </a:r>
          </a:p>
          <a:p>
            <a:r>
              <a:rPr lang="en-US" dirty="0"/>
              <a:t>Diagrams/ images</a:t>
            </a:r>
          </a:p>
          <a:p>
            <a:r>
              <a:rPr lang="en-US" dirty="0"/>
              <a:t>Captions</a:t>
            </a:r>
          </a:p>
          <a:p>
            <a:r>
              <a:rPr lang="en-US" dirty="0"/>
              <a:t>Paragraphs</a:t>
            </a:r>
          </a:p>
          <a:p>
            <a:r>
              <a:rPr lang="en-US" dirty="0"/>
              <a:t>Factual information</a:t>
            </a:r>
          </a:p>
          <a:p>
            <a:r>
              <a:rPr lang="en-US" dirty="0"/>
              <a:t>Conclusion</a:t>
            </a:r>
          </a:p>
          <a:p>
            <a:r>
              <a:rPr lang="en-US" dirty="0"/>
              <a:t>Columns </a:t>
            </a:r>
          </a:p>
          <a:p>
            <a:endParaRPr lang="en-US" dirty="0"/>
          </a:p>
        </p:txBody>
      </p:sp>
    </p:spTree>
    <p:extLst>
      <p:ext uri="{BB962C8B-B14F-4D97-AF65-F5344CB8AC3E}">
        <p14:creationId xmlns:p14="http://schemas.microsoft.com/office/powerpoint/2010/main" val="1953453147"/>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majorFont>
      <a:minorFont>
        <a:latin typeface="Gill Sans MT" panose="020B0502020104020203"/>
        <a:ea typeface=""/>
        <a:cs typeface=""/>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emplate>Badge</Template>
  <TotalTime>834</TotalTime>
  <Words>466</Words>
  <Application>Microsoft Office PowerPoint</Application>
  <PresentationFormat>Widescreen</PresentationFormat>
  <Paragraphs>61</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Gill Sans MT</vt:lpstr>
      <vt:lpstr>Impact</vt:lpstr>
      <vt:lpstr>Badge</vt:lpstr>
      <vt:lpstr>Non-chronological reports</vt:lpstr>
      <vt:lpstr>What is a non-chronological report?</vt:lpstr>
      <vt:lpstr>Features of a non-chronological report </vt:lpstr>
      <vt:lpstr>Heading</vt:lpstr>
      <vt:lpstr>Introduction</vt:lpstr>
      <vt:lpstr>Subheading</vt:lpstr>
      <vt:lpstr>Subheading</vt:lpstr>
      <vt:lpstr>Diagrams/pICTURES </vt:lpstr>
      <vt:lpstr>Captions</vt:lpstr>
      <vt:lpstr>Conclusion</vt:lpstr>
      <vt:lpstr>Features of a non-chronological report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Non-chronological reports</dc:title>
  <dc:creator>Aimee Johnson</dc:creator>
  <cp:lastModifiedBy>Mark Winters</cp:lastModifiedBy>
  <cp:revision>6</cp:revision>
  <dcterms:created xsi:type="dcterms:W3CDTF">2019-03-04T20:10:20Z</dcterms:created>
  <dcterms:modified xsi:type="dcterms:W3CDTF">2023-03-29T18:38:24Z</dcterms:modified>
</cp:coreProperties>
</file>